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0" d="100"/>
          <a:sy n="70" d="100"/>
        </p:scale>
        <p:origin x="-63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7E9C-5831-4DCB-876F-AC999D0D7A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7E28-5371-44DF-A0D3-6C02EE31A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82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7E9C-5831-4DCB-876F-AC999D0D7A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7E28-5371-44DF-A0D3-6C02EE31A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59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7E9C-5831-4DCB-876F-AC999D0D7A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7E28-5371-44DF-A0D3-6C02EE31A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0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7E9C-5831-4DCB-876F-AC999D0D7A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7E28-5371-44DF-A0D3-6C02EE31A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315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7E9C-5831-4DCB-876F-AC999D0D7A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7E28-5371-44DF-A0D3-6C02EE31A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83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7E9C-5831-4DCB-876F-AC999D0D7A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7E28-5371-44DF-A0D3-6C02EE31A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52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7E9C-5831-4DCB-876F-AC999D0D7A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7E28-5371-44DF-A0D3-6C02EE31A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7E9C-5831-4DCB-876F-AC999D0D7A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7E28-5371-44DF-A0D3-6C02EE31A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17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7E9C-5831-4DCB-876F-AC999D0D7A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7E28-5371-44DF-A0D3-6C02EE31A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7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7E9C-5831-4DCB-876F-AC999D0D7A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7E28-5371-44DF-A0D3-6C02EE31A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52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7E9C-5831-4DCB-876F-AC999D0D7A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7E28-5371-44DF-A0D3-6C02EE31A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11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77E9C-5831-4DCB-876F-AC999D0D7A0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97E28-5371-44DF-A0D3-6C02EE31A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87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20352" y="2006220"/>
            <a:ext cx="6080760" cy="4176216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Σύντομη παρουσίαση της γραμματικής</a:t>
            </a:r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l-GR" sz="40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της ελληνικής γλώσσας </a:t>
            </a:r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~</a:t>
            </a:r>
            <a:r>
              <a:rPr lang="el-GR" sz="40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el-GR" sz="40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Краткая презентация грамматических особенностей греческого языка </a:t>
            </a:r>
            <a:endParaRPr lang="ru-RU" sz="4000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1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46663" y="1189733"/>
          <a:ext cx="9253183" cy="4037357"/>
        </p:xfrm>
        <a:graphic>
          <a:graphicData uri="http://schemas.openxmlformats.org/drawingml/2006/table">
            <a:tbl>
              <a:tblPr/>
              <a:tblGrid>
                <a:gridCol w="1610436"/>
                <a:gridCol w="2347913"/>
                <a:gridCol w="2878099"/>
                <a:gridCol w="2416735"/>
              </a:tblGrid>
              <a:tr h="48962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Τα σύμφωνα κ, γ, χ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Согласные [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], [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], [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16" marR="6641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19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πριν </a:t>
                      </a: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από</a:t>
                      </a:r>
                      <a:r>
                        <a:rPr lang="en-US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</a:t>
                      </a:r>
                      <a:r>
                        <a:rPr lang="el-GR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], [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], [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ή</a:t>
                      </a:r>
                      <a:r>
                        <a:rPr lang="el-GR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</a:t>
                      </a:r>
                      <a:r>
                        <a:rPr lang="el-GR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σύμφωνο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καμήλα, κότα, κουτάλι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k'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πριν </a:t>
                      </a: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από</a:t>
                      </a:r>
                      <a:r>
                        <a:rPr lang="el-GR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[e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], [</a:t>
                      </a:r>
                      <a:r>
                        <a:rPr lang="en-US" sz="1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κερί, κήπος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πριν από</a:t>
                      </a:r>
                      <a:r>
                        <a:rPr lang="en-US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</a:t>
                      </a:r>
                      <a:r>
                        <a:rPr lang="el-GR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], [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], [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 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ή</a:t>
                      </a:r>
                      <a:r>
                        <a:rPr lang="el-GR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 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σύμφωνο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γάντι, γόμα, άλογο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[j]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πριν από</a:t>
                      </a:r>
                      <a:r>
                        <a:rPr lang="el-GR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[e], [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γέρος, γη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[h]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πριν από</a:t>
                      </a:r>
                      <a:r>
                        <a:rPr lang="en-US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</a:t>
                      </a:r>
                      <a:r>
                        <a:rPr lang="el-GR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], [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], [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 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ή</a:t>
                      </a:r>
                      <a:r>
                        <a:rPr lang="el-GR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 </a:t>
                      </a:r>
                      <a:r>
                        <a:rPr lang="ru-RU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σύμφωνο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χαρά, χορός, έχουμε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[h']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πριν από</a:t>
                      </a:r>
                      <a:r>
                        <a:rPr lang="el-GR" sz="12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[e], [</a:t>
                      </a:r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χέρι, χυμός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416" marR="66416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56094" y="1105737"/>
          <a:ext cx="8952932" cy="4165375"/>
        </p:xfrm>
        <a:graphic>
          <a:graphicData uri="http://schemas.openxmlformats.org/drawingml/2006/table">
            <a:tbl>
              <a:tblPr/>
              <a:tblGrid>
                <a:gridCol w="2620372"/>
                <a:gridCol w="2797791"/>
                <a:gridCol w="3534769"/>
              </a:tblGrid>
              <a:tr h="38186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Όμοια σύμφωνα /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Удвоенные согласные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ββ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[v]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Σάββατο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κκ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[k]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εκκλησία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[l]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άλλος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μμ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[m]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γράμμα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νν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[n]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γεννώ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ππ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[p]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παππούς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ρρ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[r]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άρρωστος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[s]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τέσσερα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ττ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[t]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περιττός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Εξαίρεση: </a:t>
                      </a: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γγ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Исключение</a:t>
                      </a: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[ŋ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άγγελος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17984" y="1513489"/>
          <a:ext cx="8387256" cy="3076212"/>
        </p:xfrm>
        <a:graphic>
          <a:graphicData uri="http://schemas.openxmlformats.org/drawingml/2006/table">
            <a:tbl>
              <a:tblPr/>
              <a:tblGrid>
                <a:gridCol w="2096814"/>
                <a:gridCol w="2096814"/>
                <a:gridCol w="2096814"/>
                <a:gridCol w="2096814"/>
              </a:tblGrid>
              <a:tr h="71109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ΣΥΛΛΑΒΗ /</a:t>
                      </a:r>
                      <a:r>
                        <a:rPr lang="el-GR" sz="16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СЛОГ</a:t>
                      </a:r>
                      <a:endParaRPr lang="el-GR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95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Μονοσύλλαβες 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λέξεις 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Односложные слова </a:t>
                      </a:r>
                      <a:endParaRPr lang="el-GR" sz="1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Δισύλλαβες 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λέξεις 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Двусложные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слова</a:t>
                      </a:r>
                      <a:endParaRPr lang="el-GR" sz="1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Τρισύλλαβες 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λέξεις 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Трехсложные слова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Πολυσύλλαβες 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λέξεις 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Многосложные слова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κ</a:t>
                      </a: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αι,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δεν, χθες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παιδί, τέχνη, ώρα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υγεία, βιβλία, μουσική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επίλογος, ωκεανός, καταστροφή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43959" y="942874"/>
          <a:ext cx="9632731" cy="4679564"/>
        </p:xfrm>
        <a:graphic>
          <a:graphicData uri="http://schemas.openxmlformats.org/drawingml/2006/table">
            <a:tbl>
              <a:tblPr/>
              <a:tblGrid>
                <a:gridCol w="3432249"/>
                <a:gridCol w="2997111"/>
                <a:gridCol w="3203371"/>
              </a:tblGrid>
              <a:tr h="67764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ΤΟΝΙΣΜΟΣ /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УДАРЕНИЕ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72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Όλες οι λέξεις που έχουν δύο ή περισσότερες συλλαβές παίρνουν τόνο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 слова, кроме односложных, имеют знак ударения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14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3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ταξί, πόλη, δάσκαλος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14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Τονίζονται μόνο τα σύμφωνα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 ударения </a:t>
                      </a:r>
                      <a:endParaRPr lang="el-GR" sz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ставится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только над </a:t>
                      </a:r>
                      <a:r>
                        <a:rPr lang="el-GR" sz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ласной </a:t>
                      </a:r>
                      <a:endParaRPr lang="el-GR" sz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τρέχω, καθηγητής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Στα δίψηφα φωνηέντα (</a:t>
                      </a: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αι, ει, οι, ου</a:t>
                      </a:r>
                      <a:r>
                        <a:rPr lang="el-GR" sz="12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 καθώς και στους συνδυασμούς – </a:t>
                      </a: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αυ/ευ</a:t>
                      </a:r>
                      <a:r>
                        <a:rPr lang="el-GR" sz="12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ο τόνος μπαίνει στο δεύτερο φωνήεν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сочетаниях – </a:t>
                      </a:r>
                      <a:r>
                        <a:rPr lang="el-GR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αι</a:t>
                      </a:r>
                      <a:r>
                        <a:rPr lang="ru-RU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(звук «э»), </a:t>
                      </a:r>
                      <a:r>
                        <a:rPr lang="el-GR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ει</a:t>
                      </a:r>
                      <a:r>
                        <a:rPr lang="ru-RU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l-GR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οι</a:t>
                      </a:r>
                      <a:r>
                        <a:rPr lang="ru-RU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(звук «и»), </a:t>
                      </a:r>
                      <a:r>
                        <a:rPr lang="el-GR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ου</a:t>
                      </a:r>
                      <a:r>
                        <a:rPr lang="ru-RU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(звук «у»), </a:t>
                      </a:r>
                      <a:r>
                        <a:rPr lang="el-GR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αυ </a:t>
                      </a:r>
                      <a:r>
                        <a:rPr lang="ru-RU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(аф/ав), </a:t>
                      </a:r>
                      <a:r>
                        <a:rPr lang="el-GR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ευ </a:t>
                      </a:r>
                      <a:r>
                        <a:rPr lang="ru-RU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(эф/эв) знак ударения ставится над второй гласной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είμαι, σούπα, καλοκαίρι, Παύλος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7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72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Δεν παίρνουν τόνο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имеют ударения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5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Μονοσύλλαβες λέξεις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Εξαιρέσεις:</a:t>
                      </a:r>
                      <a:r>
                        <a:rPr lang="el-GR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πού; πώς; ή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Односложные слова</a:t>
                      </a:r>
                      <a:r>
                        <a:rPr lang="el-GR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Исключения</a:t>
                      </a: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r>
                        <a:rPr lang="el-GR" sz="120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где? как? или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και</a:t>
                      </a:r>
                      <a:r>
                        <a:rPr lang="ru-RU" sz="1200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l-GR" sz="1200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να</a:t>
                      </a:r>
                      <a:r>
                        <a:rPr lang="ru-RU" sz="1200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l-GR" sz="1200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μην</a:t>
                      </a:r>
                      <a:r>
                        <a:rPr lang="ru-RU" sz="1200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l-GR" sz="1200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σκι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Πού </a:t>
                      </a:r>
                      <a:r>
                        <a:rPr lang="el-GR" sz="1200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πηγαίνεις;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Πώς </a:t>
                      </a:r>
                      <a:r>
                        <a:rPr lang="el-GR" sz="1200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είσαι;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Μείνε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ή </a:t>
                      </a:r>
                      <a:r>
                        <a:rPr lang="el-GR" sz="1200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φύγε.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Λέξεις με κεφαλαία γράμματα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Слова, </a:t>
                      </a:r>
                      <a:endParaRPr lang="el-GR" sz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написанные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прописными буквами </a:t>
                      </a:r>
                      <a:endParaRPr lang="el-GR" sz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ΠΑΝΕΠΙΣΤΗΜΙΟ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01756" y="1177465"/>
          <a:ext cx="8284190" cy="4145283"/>
        </p:xfrm>
        <a:graphic>
          <a:graphicData uri="http://schemas.openxmlformats.org/drawingml/2006/table">
            <a:tbl>
              <a:tblPr/>
              <a:tblGrid>
                <a:gridCol w="2761137"/>
                <a:gridCol w="2761137"/>
                <a:gridCol w="2761916"/>
              </a:tblGrid>
              <a:tr h="6786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ΣΗΜΕΙΑ ΣΤΙΞΗΣ 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ЗНАКИ ПРЕПИНАНИЯ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49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solidFill>
                          <a:srgbClr val="414B5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Τελεία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Точка 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(.)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Άνω τελεία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Точка с запятой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(∙)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Κόμμα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Запятая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(,)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Ερωτηματικό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Вопросительный знак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Θαυμαστικό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Восклицательный знак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(!)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Διπλή τελεία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Двоеточие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(:)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Παρένθεση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Скобки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Αποσιωπητικά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Многоточие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(…)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Παύλα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Тире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Διπλή παύλα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Двойное тире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(-  -)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Εισαγωγικά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Кавычки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(«»)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15404" y="1479746"/>
          <a:ext cx="8256895" cy="3052177"/>
        </p:xfrm>
        <a:graphic>
          <a:graphicData uri="http://schemas.openxmlformats.org/drawingml/2006/table">
            <a:tbl>
              <a:tblPr/>
              <a:tblGrid>
                <a:gridCol w="2751265"/>
                <a:gridCol w="2752815"/>
                <a:gridCol w="2752815"/>
              </a:tblGrid>
              <a:tr h="72070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414B5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ΑΡΘΡΟ /</a:t>
                      </a:r>
                      <a:r>
                        <a:rPr lang="el-GR" sz="16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АРТИКЛЬ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73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414B5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61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Αόριστο </a:t>
                      </a: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άρθρο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Неопределенный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артикль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55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Χρησιμοποιείται </a:t>
                      </a: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όταν πρόκειται για ένα αόριστο πρόσωπο, ζώο ή πράγμα. Δεν έχει πληθυντικό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Употребляется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когда речь идет о неопределенном лице, живом существе или предмете.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имеет множественного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2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Αρσενικό γένος </a:t>
                      </a:r>
                      <a:r>
                        <a:rPr lang="en-US" sz="12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Мужской род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Θηλυκό γένος </a:t>
                      </a:r>
                      <a:r>
                        <a:rPr lang="en-US" sz="12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Женский род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Ουδέτερο γένος </a:t>
                      </a:r>
                      <a:r>
                        <a:rPr lang="en-US" sz="1200" b="1" i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род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ένας </a:t>
                      </a: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énas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μία /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[mia]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ένα /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éna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02179" y="1454633"/>
          <a:ext cx="7921258" cy="2709093"/>
        </p:xfrm>
        <a:graphic>
          <a:graphicData uri="http://schemas.openxmlformats.org/drawingml/2006/table">
            <a:tbl>
              <a:tblPr/>
              <a:tblGrid>
                <a:gridCol w="1319713"/>
                <a:gridCol w="1319713"/>
                <a:gridCol w="1320458"/>
                <a:gridCol w="1320458"/>
                <a:gridCol w="1320458"/>
                <a:gridCol w="1320458"/>
              </a:tblGrid>
              <a:tr h="44542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Οριστικό </a:t>
                      </a: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άρθρο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Определенный артикль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51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Χρησιμοποιείται όταν πρόκειται για ορισμένο πρόσωπο, ζώο ή πράγμα /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Употребляется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когда речь идет об определенном лице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живом существе или предмете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56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Αρσενικό γένος </a:t>
                      </a:r>
                      <a:r>
                        <a:rPr lang="en-US" sz="12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Мужской род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Θηλυκό γένος </a:t>
                      </a:r>
                      <a:r>
                        <a:rPr lang="en-US" sz="12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Женский род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Ουδέτερο γένος </a:t>
                      </a:r>
                      <a:r>
                        <a:rPr lang="en-US" sz="12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род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6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Εν. αρ /</a:t>
                      </a:r>
                      <a:r>
                        <a:rPr lang="el-GR" sz="1200" b="1" dirty="0">
                          <a:solidFill>
                            <a:srgbClr val="414B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Πλ</a:t>
                      </a: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η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θ. αρ. /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Мн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Εν. αρ /</a:t>
                      </a:r>
                      <a:r>
                        <a:rPr lang="el-GR" sz="1200" b="1" dirty="0">
                          <a:solidFill>
                            <a:srgbClr val="414B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Πληθ. αρ. /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Мн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Εν. αρ /</a:t>
                      </a:r>
                      <a:r>
                        <a:rPr lang="el-GR" sz="1200" b="1" dirty="0">
                          <a:solidFill>
                            <a:srgbClr val="414B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Πληθ. αρ. /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Мн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 </a:t>
                      </a:r>
                      <a:r>
                        <a:rPr lang="el-GR" sz="1200" b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</a:t>
                      </a: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[ο]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οι / </a:t>
                      </a: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[i]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η / </a:t>
                      </a: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[i]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οι / </a:t>
                      </a: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[i]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το / </a:t>
                      </a: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[to]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τα / 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2889" y="1105468"/>
          <a:ext cx="9608024" cy="4393705"/>
        </p:xfrm>
        <a:graphic>
          <a:graphicData uri="http://schemas.openxmlformats.org/drawingml/2006/table">
            <a:tbl>
              <a:tblPr/>
              <a:tblGrid>
                <a:gridCol w="3198765"/>
                <a:gridCol w="3197862"/>
                <a:gridCol w="3211397"/>
              </a:tblGrid>
              <a:tr h="69603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ΟΥΣΙΑΣΤΙΚΑ /</a:t>
                      </a:r>
                      <a:r>
                        <a:rPr lang="el-GR" sz="16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ИМЕНА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СУЩЕСТВИТЕЛЬНЫЕ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16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Δηλώνουν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Обозначают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πρόσ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ωπα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θείος, Πέτρος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ζώα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животных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σκύλος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τόπους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географические обозначения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Αθήνα, Ελλάδα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πράγματα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δέμα, γραμματόσημα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ενέργειες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αποστολή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καταστάσεις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состояния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ησυχία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ιδιότητες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свойства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ταχύτητα, ασφάλεια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2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14B5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08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Κύρια ονόματα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Φανερώνουν ένα ορισμένο πρόσωπο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τόπο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ή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ζώο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Имена собственные: индивидуальные названия, которые служат для именования лица, географического обозначения или живого существа.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27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14B5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41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Κοινά ονόματα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Φανερώνουν γενικά πρόσωπα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τόπους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ζώα ή πράγματα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ενέργεια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κατάσταση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l-GR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ιδιότητα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Имена нарицательные: обобщенные названия, которые служат для именования однородных классов лиц, географических обозначений, живых существ или предметов, действий, состояний, свойств.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65027" y="1405720"/>
          <a:ext cx="9321420" cy="3131187"/>
        </p:xfrm>
        <a:graphic>
          <a:graphicData uri="http://schemas.openxmlformats.org/drawingml/2006/table">
            <a:tbl>
              <a:tblPr/>
              <a:tblGrid>
                <a:gridCol w="1545983"/>
                <a:gridCol w="1557364"/>
                <a:gridCol w="1545983"/>
                <a:gridCol w="1556488"/>
                <a:gridCol w="1559989"/>
                <a:gridCol w="1555613"/>
              </a:tblGrid>
              <a:tr h="45037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Αρσενικ</a:t>
                      </a:r>
                      <a:r>
                        <a:rPr lang="el-GR" sz="14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ό γένος </a:t>
                      </a: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Мужской род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48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Ισοσύλλαβα</a:t>
                      </a:r>
                      <a:r>
                        <a:rPr lang="en-US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</a:t>
                      </a:r>
                      <a:r>
                        <a:rPr lang="ru-RU" sz="1200" b="1" i="1" dirty="0">
                          <a:solidFill>
                            <a:srgbClr val="FFC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Равносложные </a:t>
                      </a:r>
                      <a:r>
                        <a:rPr lang="ru-RU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Ανισοσύλλαβα </a:t>
                      </a:r>
                      <a:r>
                        <a:rPr lang="en-US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Неравносложные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ς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ós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ουρανός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ς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ás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σφουγγαράς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ος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os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δρόμος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ης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is]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νοικοκύρης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ή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ς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is]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νικητής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ές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és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καφές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ας 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as]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αγώνας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ούς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ủs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παππούς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24084" y="1296537"/>
          <a:ext cx="9048466" cy="3389170"/>
        </p:xfrm>
        <a:graphic>
          <a:graphicData uri="http://schemas.openxmlformats.org/drawingml/2006/table">
            <a:tbl>
              <a:tblPr/>
              <a:tblGrid>
                <a:gridCol w="1500713"/>
                <a:gridCol w="1511760"/>
                <a:gridCol w="1500713"/>
                <a:gridCol w="1510910"/>
                <a:gridCol w="1514310"/>
                <a:gridCol w="1510060"/>
              </a:tblGrid>
              <a:tr h="35183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Θηλυκό γένος </a:t>
                      </a: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Женский род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3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Ισοσύλλαβα</a:t>
                      </a:r>
                      <a:r>
                        <a:rPr lang="en-US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</a:t>
                      </a:r>
                      <a:r>
                        <a:rPr lang="ru-RU" sz="1200" b="1" i="1" dirty="0">
                          <a:solidFill>
                            <a:srgbClr val="FFC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Равносложные </a:t>
                      </a:r>
                      <a:r>
                        <a:rPr lang="ru-RU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Ανισοσύλλαβα </a:t>
                      </a:r>
                      <a:r>
                        <a:rPr lang="en-US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Неравносложные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-ά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[-á]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καρδιά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-ά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[-á]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γιαγιά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[-a]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ώρα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-ή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[-i]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ψυχή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[-i]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νίκη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[-ó]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Αργυρώ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-ού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[-ủ]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αλεπού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-ω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[-o]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Φρόσω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-ος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os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διάμετρος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ξη, ση, ψη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ksi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psi]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σκέψη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09272" y="1094283"/>
          <a:ext cx="9994156" cy="4486973"/>
        </p:xfrm>
        <a:graphic>
          <a:graphicData uri="http://schemas.openxmlformats.org/drawingml/2006/table">
            <a:tbl>
              <a:tblPr/>
              <a:tblGrid>
                <a:gridCol w="1328204"/>
                <a:gridCol w="958725"/>
                <a:gridCol w="1081564"/>
                <a:gridCol w="1626665"/>
                <a:gridCol w="1250469"/>
                <a:gridCol w="994233"/>
                <a:gridCol w="1159299"/>
                <a:gridCol w="1594997"/>
              </a:tblGrid>
              <a:tr h="693574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ΑΛΦΑΒΗΤΟ /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АЛФАВИТ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701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073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Το ελληνικό αλφάβητο αποτελείται από 24 γράμματα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греческом алфавите 24 буквы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701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6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Γράμματα / </a:t>
                      </a:r>
                      <a:endParaRPr lang="ru-RU" sz="11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Буквы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Ονομασία /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Προφορά λατινική / 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Латинское произношение</a:t>
                      </a:r>
                      <a:r>
                        <a:rPr lang="el-GR" sz="11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Γράμματα / </a:t>
                      </a:r>
                      <a:endParaRPr lang="ru-RU" sz="1100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Буквы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Ονομασία /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Προφορά λατινική / </a:t>
                      </a:r>
                      <a:r>
                        <a:rPr lang="ru-RU" sz="11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Латинское произношение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άλφα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альфа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νι</a:t>
                      </a:r>
                      <a:r>
                        <a:rPr lang="el-GR" sz="1200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 dirty="0" err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</a:t>
                      </a:r>
                      <a:r>
                        <a:rPr lang="el-GR" sz="12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βήτα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Ξξ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ξι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кси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ks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γά</a:t>
                      </a:r>
                      <a:r>
                        <a:rPr lang="ru-RU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гама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g,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όμικρον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омикрон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δέλτα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дельта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ð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έψιλον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эпсилон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ρο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Ζζ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ζήτα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зита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Σσς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σίγμα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сигма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Ηη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ήτα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ταυ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θήτα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фита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Υυ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ύψιλον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ипсилон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Ιι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γιώτα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йота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Φφ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φι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κάπα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λάμδα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лямда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Ψψ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ψι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ps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Ωω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ωμέγα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омега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47163" y="1303763"/>
          <a:ext cx="8175009" cy="3706360"/>
        </p:xfrm>
        <a:graphic>
          <a:graphicData uri="http://schemas.openxmlformats.org/drawingml/2006/table">
            <a:tbl>
              <a:tblPr/>
              <a:tblGrid>
                <a:gridCol w="1335565"/>
                <a:gridCol w="1467687"/>
                <a:gridCol w="1335565"/>
                <a:gridCol w="1344641"/>
                <a:gridCol w="1347666"/>
                <a:gridCol w="1343885"/>
              </a:tblGrid>
              <a:tr h="44315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Ουδέτερο γένος </a:t>
                      </a: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род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78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Ισοσύλλαβα</a:t>
                      </a:r>
                      <a:r>
                        <a:rPr lang="en-US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</a:t>
                      </a:r>
                      <a:r>
                        <a:rPr lang="ru-RU" sz="1200" b="1" i="1" dirty="0">
                          <a:solidFill>
                            <a:srgbClr val="FFC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Равносложные </a:t>
                      </a:r>
                      <a:r>
                        <a:rPr lang="ru-RU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Ανισοσύλλαβα</a:t>
                      </a:r>
                      <a:r>
                        <a:rPr lang="en-US" sz="1200" b="1" i="1" dirty="0">
                          <a:solidFill>
                            <a:srgbClr val="6EA92D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Неравносложные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-ό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ó]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βουνό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ώς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l-GR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ós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καθεστώς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-ο</a:t>
                      </a:r>
                      <a:endParaRPr lang="ru-RU" sz="1200" b="1" dirty="0" smtClean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ο]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πεύκο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as]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κρέας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-ί</a:t>
                      </a:r>
                      <a:endParaRPr lang="ru-RU" sz="1200" b="1" dirty="0" smtClean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i]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παιδί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3333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ma]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όνομα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-ι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[-i]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τραγούδι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-σιμο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[-simo]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δέσιμο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2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ος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[-os]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μέρος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29050" y="1200654"/>
          <a:ext cx="8147713" cy="3700400"/>
        </p:xfrm>
        <a:graphic>
          <a:graphicData uri="http://schemas.openxmlformats.org/drawingml/2006/table">
            <a:tbl>
              <a:tblPr/>
              <a:tblGrid>
                <a:gridCol w="8147713"/>
              </a:tblGrid>
              <a:tr h="655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ΕΠΙΘΕΤΑ /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ИМЕНА </a:t>
                      </a:r>
                      <a:r>
                        <a:rPr lang="el-GR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ПРИЛАГАТЕЛЬНЫЕ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669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Συνοδεύουν </a:t>
                      </a: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τα ουσιαστικά και μας λένε κάθε φορά πως ακριβώς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είναι τα ουσιαστικά, δηλαδή τι ποιότητα ή ιδιότητα έχει. Έχουν τρία γένη, αρσενικό,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θηλυκό και ουδέτερο γιατί παίρνουν το γένος των ουσιαστικών που προσδιορίζουν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Имена прилагательные указывают на признак (качество или свойство) предмета. 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Изменяются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родам (мужской, женский, средний) и согласуются в роде,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 и падеже с существительными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820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Καλός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καλή, καλό / βαθύς, βαθιά, βαθύ / σταχτής, σταχτιά, σταχτί 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ζηλιάρης, ζηλιάρα, ζηλιάρικο </a:t>
                      </a:r>
                      <a:r>
                        <a:rPr lang="el-GR" sz="1200" b="1" i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κ.λ.π</a:t>
                      </a: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55844" y="1171386"/>
          <a:ext cx="8884693" cy="4263962"/>
        </p:xfrm>
        <a:graphic>
          <a:graphicData uri="http://schemas.openxmlformats.org/drawingml/2006/table">
            <a:tbl>
              <a:tblPr/>
              <a:tblGrid>
                <a:gridCol w="2101756"/>
                <a:gridCol w="2101756"/>
                <a:gridCol w="4681181"/>
              </a:tblGrid>
              <a:tr h="41175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3333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Καταλήξεις </a:t>
                      </a:r>
                      <a:r>
                        <a:rPr lang="el-GR" sz="14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των επιθέτων /</a:t>
                      </a: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Окончания прилагательных</a:t>
                      </a:r>
                      <a:endParaRPr lang="en-US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85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Σε /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Окончания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Παραδείγματα </a:t>
                      </a:r>
                      <a:r>
                        <a:rPr lang="ru-RU" sz="12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-ος, -η, -ο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-os, -i, -o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όμορφος, όμορφη, όμορφο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-ος, -α, -ο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[-os, -a, -o]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ωραίος, ωραία, ωραίο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ς, -ι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[-ós, -já, -ó]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ξανθός, </a:t>
                      </a:r>
                      <a:r>
                        <a:rPr lang="el-GR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ξανθιά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ξανθό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-ύς, -ιά, -ύ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[-is, -já, -i]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βαθύς, βαθιά, βαθύ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-ής, -ι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-ί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[-is, -já, -i]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σταχτής, σταχτιά, σταχτί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ς, -α, -ικο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[-is, -a, -iko]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γκρινιάρης, γκρινάρα, γκρινιάρικο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άς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/-</a:t>
                      </a: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ής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ού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-άδικο/-</a:t>
                      </a: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ούδικο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/, ‑</a:t>
                      </a: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ήδικο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ás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/is, -ủ,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áðiko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ủðiko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, ‑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iðiko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υπναράς, </a:t>
                      </a:r>
                      <a:r>
                        <a:rPr lang="el-GR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υπναρού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l-GR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υπναράδικο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l-GR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ούδικο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/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καβγατζής, καβγατζού, </a:t>
                      </a:r>
                      <a:r>
                        <a:rPr lang="el-GR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καβγατζήδικο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-ων, -ουσα, -ον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-on, -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usa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, -on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ενδιαφέρων, ενδιαφέρουσα, ενδιαφέρον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-ων</a:t>
                      </a: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-ων, </a:t>
                      </a: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-ον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[-on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, -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on, -on]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ευγνώμων, ευγνώμων, ευγνώμον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ύ</a:t>
                      </a: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ς, -εία, -ύ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ia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i]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ευθύς, ευθεία, ευθύ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-ης, -ης, -ες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[-is, -is, -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ακριβής, ακριβής, ακριβές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3959" y="1228298"/>
          <a:ext cx="9376013" cy="3855252"/>
        </p:xfrm>
        <a:graphic>
          <a:graphicData uri="http://schemas.openxmlformats.org/drawingml/2006/table">
            <a:tbl>
              <a:tblPr/>
              <a:tblGrid>
                <a:gridCol w="1324418"/>
                <a:gridCol w="1067748"/>
                <a:gridCol w="1279806"/>
                <a:gridCol w="1441335"/>
                <a:gridCol w="1540737"/>
                <a:gridCol w="1540737"/>
                <a:gridCol w="1181232"/>
              </a:tblGrid>
              <a:tr h="576317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Παραθετικά των επιθέτων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Степени сравнения прилагательных   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507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Θετικός βαθμός 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Положительная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степень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Συγκριτικός βαθμός 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Сравнительная степень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Υπερθετικός βαθμός /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Превосходная степень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Σχετικό</a:t>
                      </a: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ς </a:t>
                      </a: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</a:t>
                      </a: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Относительная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Απόλυτος / </a:t>
                      </a: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Абсолютная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Περιφρ. /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Описат</a:t>
                      </a:r>
                      <a:r>
                        <a:rPr lang="el-GR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Μονολ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Односл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Περιφρ. 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Описат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тип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Μονολ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Односл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тип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Περιφρ. 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Описат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тип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Μονολ</a:t>
                      </a: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Односл</a:t>
                      </a:r>
                      <a:r>
                        <a:rPr lang="el-GR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ψηλός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πιο ψηλός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ψηλότερος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 πιο ψηλός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 ψηλότερος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πολύ ψηλός / πολύ πολύ ψηλός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ψηλότατος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βαθύς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πιο βαθύς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βαθύτερος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 πιο βαθύς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 βαθύτερος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πολύ βαθύς / πολύ πολύ βαθύς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βαθύτατος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επιεικής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πιο επιεικής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επιεικέστερος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 πιο επιεικής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 επιεικέστερος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πολύ </a:t>
                      </a:r>
                      <a:r>
                        <a:rPr lang="el-GR" sz="1200" b="1" i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πολύ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επιεικής 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επιεικέστατος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8174" y="1078175"/>
          <a:ext cx="10263114" cy="4304709"/>
        </p:xfrm>
        <a:graphic>
          <a:graphicData uri="http://schemas.openxmlformats.org/drawingml/2006/table">
            <a:tbl>
              <a:tblPr/>
              <a:tblGrid>
                <a:gridCol w="1607157"/>
                <a:gridCol w="1027213"/>
                <a:gridCol w="1027213"/>
                <a:gridCol w="1027213"/>
                <a:gridCol w="1027213"/>
                <a:gridCol w="1027213"/>
                <a:gridCol w="1027213"/>
                <a:gridCol w="757845"/>
                <a:gridCol w="713622"/>
                <a:gridCol w="516244"/>
                <a:gridCol w="504968"/>
              </a:tblGrid>
              <a:tr h="777921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ΑΡΙΘΜΗΤΙΚΑ</a:t>
                      </a:r>
                      <a:r>
                        <a:rPr lang="ru-RU" sz="16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ЧИСЛИТЕЛЬНЫЕ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842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Φανερώνουν ορισμένη αριθμητική ποσότητα ή εκφράζουν αριθμητικές έννοιες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Обозначают количество предметов или их порядок при счете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295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Απόλυτα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Количественные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Τακτικά</a:t>
                      </a: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Порядковые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Πολλαπλασιαστικά</a:t>
                      </a: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Мультипликативные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Αναλογικά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Определенно-количественные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Περιληπτικά /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Собирательные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(τ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(t)os</a:t>
                      </a: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-πλός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[plós]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πλάσιος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[plásjos]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αριά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arjá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-άδα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[áða]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-(τ)η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[(t)i]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-πλή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[pli]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-πλάσια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[plásja]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-(τ)ο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[(t)o]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πλό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pló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πλάσιο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plásjo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ένας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πρώτος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απλός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δύο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δεύτερος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διπλός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διπλάσιος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τρία …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τρίτος …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τριπλός …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τριπλάσιος …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δέκα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δέκατος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δεκαπλός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δεκαπλάσιος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δεκαριά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δεκάδα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96788" y="1199865"/>
          <a:ext cx="9048466" cy="4085312"/>
        </p:xfrm>
        <a:graphic>
          <a:graphicData uri="http://schemas.openxmlformats.org/drawingml/2006/table">
            <a:tbl>
              <a:tblPr/>
              <a:tblGrid>
                <a:gridCol w="2636020"/>
                <a:gridCol w="2636020"/>
                <a:gridCol w="3776426"/>
              </a:tblGrid>
              <a:tr h="63064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ΑΝΤΩΝΥΜΙΕΣ /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МЕСТОИМЕНИЯ</a:t>
                      </a:r>
                      <a:endParaRPr lang="el-GR" sz="1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7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Μπαίνουν αντί για ονόματα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Употребляются вместо существительных,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прилагательных или числительных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91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ροσωπικές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Личные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α) εγώ, εσύ, αυτός, εμείς, εσείς, αυτοί, εμένα, αυτών…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ru-RU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μου, σε </a:t>
                      </a:r>
                      <a:r>
                        <a:rPr lang="ru-RU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ru-RU" sz="12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τητικές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Притяжательные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α) δικός μου, δική μου, δικό μου…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β) μου, σου, του, της, μας, σας, τους 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ru-RU" sz="12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υτοπαθείς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Возвратные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τον εαυτό μου, τον εαυτό σου, </a:t>
                      </a: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τον 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εαυτό του, τον εαυτό της 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</a:t>
                      </a:r>
                      <a:r>
                        <a:rPr lang="ru-RU" sz="12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ριστικές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Определительные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α) ο ίδιος, η ίδια, το ίδιο, τους ίδιους…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β) μόνος μου, μόνη μου, μόνοι τους ...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19618" y="1037253"/>
          <a:ext cx="8884692" cy="4484689"/>
        </p:xfrm>
        <a:graphic>
          <a:graphicData uri="http://schemas.openxmlformats.org/drawingml/2006/table">
            <a:tbl>
              <a:tblPr/>
              <a:tblGrid>
                <a:gridCol w="2634193"/>
                <a:gridCol w="2634193"/>
                <a:gridCol w="361630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εικτικές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Указательные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α) αυτός, αυτή, αυτό…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β) ετούτος, ετούτη, ετούτο…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γ) εκείνος, εκείνη, εκείνο…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δ) τέτοιος, τέτοια, τέτοιο…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</a:t>
                      </a:r>
                      <a:r>
                        <a:rPr lang="ru-RU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1100" b="1" i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τόσος, τόση, τόσο…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ναφορικές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Относительные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α) που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β) ο οποίος, η οποία, το οποίο…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γ) όποιος, όποια, όποιο…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δ) όσος, όση, όσο…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ε) </a:t>
                      </a:r>
                      <a:r>
                        <a:rPr lang="el-GR" sz="1100" b="1" i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ό,τι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ρωτηματικές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Вопросительные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α) τι;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β) ποιος; ποια; ποιο;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</a:t>
                      </a:r>
                      <a:r>
                        <a:rPr lang="ru-RU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1100" b="1" i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πόσος</a:t>
                      </a: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π</a:t>
                      </a:r>
                      <a:r>
                        <a:rPr lang="ru-RU" sz="1100" b="1" i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όση</a:t>
                      </a: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 π</a:t>
                      </a:r>
                      <a:r>
                        <a:rPr lang="ru-RU" sz="1100" b="1" i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όσ</a:t>
                      </a: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ο;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όριστες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Неопределенные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α) ένας, μια, ένα…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β) κανένας, καμιά, κανένα…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γ) κάθε- καθένας, καθεμιά, καθένα…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δ) κάποιος, κάποια, κάποιο…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ε) κάμποσος, κάμποση, κάμποσο…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στ) μερικοί, μερικές, μερικά…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ζ) άλλος, άλλη, άλλο…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η) κάτι-κατιτί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θ) καθετί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ι) τίποτε-τίποτα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κ) ο δείνα, η δείνα, το δείνα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λ) ο τάδε, η τάδε, το τάδε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8549" y="1378724"/>
          <a:ext cx="9307774" cy="3713106"/>
        </p:xfrm>
        <a:graphic>
          <a:graphicData uri="http://schemas.openxmlformats.org/drawingml/2006/table">
            <a:tbl>
              <a:tblPr/>
              <a:tblGrid>
                <a:gridCol w="2288482"/>
                <a:gridCol w="1212423"/>
                <a:gridCol w="1077806"/>
                <a:gridCol w="1999510"/>
                <a:gridCol w="1364776"/>
                <a:gridCol w="1364777"/>
              </a:tblGrid>
              <a:tr h="72303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ΡΗΜΑΤΑ /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ГЛАГОЛЫ</a:t>
                      </a:r>
                      <a:endParaRPr lang="el-GR" sz="1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23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Φανερώνουν ότι κάποιος κάνει κάτι ή βρίσκεται σε μια κατάσταση /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Обозначают действие или состояние предмета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039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14B5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Ενεργητική φωνή 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Действительный залог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Παθητική φωνή 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Страдательный залог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0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Α' συζυγ</a:t>
                      </a:r>
                      <a:r>
                        <a:rPr lang="el-GR" sz="1200" b="1" i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ία </a:t>
                      </a:r>
                      <a:r>
                        <a:rPr lang="en-US" sz="1200" b="1" i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первое спряжение</a:t>
                      </a:r>
                      <a:r>
                        <a:rPr lang="ru-RU" sz="1200" b="1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Β’ συζυγία</a:t>
                      </a:r>
                      <a:r>
                        <a:rPr lang="en-US" sz="1200" b="1" i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второе спряжение</a:t>
                      </a:r>
                      <a:r>
                        <a:rPr lang="ru-RU" sz="1200" b="1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Α' </a:t>
                      </a:r>
                      <a:r>
                        <a:rPr lang="ru-RU" sz="1200" b="1" i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συζυγ</a:t>
                      </a:r>
                      <a:r>
                        <a:rPr lang="el-GR" sz="12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ία</a:t>
                      </a:r>
                      <a:r>
                        <a:rPr lang="en-US" sz="12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первое спряжение</a:t>
                      </a:r>
                      <a:r>
                        <a:rPr lang="ru-RU" sz="1200" b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Β’ συζυγία</a:t>
                      </a:r>
                      <a:r>
                        <a:rPr lang="en-US" sz="1200" b="1" i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второе спряжение</a:t>
                      </a:r>
                      <a:r>
                        <a:rPr lang="ru-RU" sz="1200" b="1" dirty="0">
                          <a:solidFill>
                            <a:srgbClr val="E36C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89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-ω /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[-o]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-άω /</a:t>
                      </a:r>
                      <a:r>
                        <a:rPr lang="el-GR" sz="12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ao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-έω /</a:t>
                      </a:r>
                      <a:r>
                        <a:rPr lang="el-GR" sz="12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eo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-ομαι</a:t>
                      </a:r>
                      <a:r>
                        <a:rPr lang="ru-RU" sz="1200" b="1">
                          <a:solidFill>
                            <a:srgbClr val="CD3FC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solidFill>
                            <a:srgbClr val="CD3FC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2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[-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ome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-ιέμαι</a:t>
                      </a:r>
                      <a:r>
                        <a:rPr lang="en-US" sz="1200" b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[‑j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é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me]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200" b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</a:t>
                      </a:r>
                      <a:r>
                        <a:rPr lang="el-GR" sz="1200" b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ύμαι</a:t>
                      </a:r>
                      <a:r>
                        <a:rPr lang="en-US" sz="1200" b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l-GR" sz="1100" b="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[‑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ủme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5718" y="1117387"/>
          <a:ext cx="9294127" cy="4464896"/>
        </p:xfrm>
        <a:graphic>
          <a:graphicData uri="http://schemas.openxmlformats.org/drawingml/2006/table">
            <a:tbl>
              <a:tblPr/>
              <a:tblGrid>
                <a:gridCol w="2241503"/>
                <a:gridCol w="4405095"/>
                <a:gridCol w="2647529"/>
              </a:tblGrid>
              <a:tr h="62990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Έγκλιση /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Наклонение</a:t>
                      </a:r>
                      <a:endParaRPr lang="el-GR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0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Οριστική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Изъявительное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Παριστάνει αυτό που σημαίνει το ρήμα σαν κάτι βέβαιο και πραγματικό 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Обозначает глагольное действие как действительное и реальное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 φοιτητής διαβάζει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Υποτακτική</a:t>
                      </a: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Зависимое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Παριστάνει αυτό που σημαίνει το ρήμα σαν κάτι που θέλουμε ή περιμένουμε να γίνει 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Обозначает глагольное действие как желаемое или возможное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Θέλω να βρεθούμε την Κυριακή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</a:t>
                      </a: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ροστακτική</a:t>
                      </a:r>
                      <a:r>
                        <a:rPr lang="el-GR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</a:t>
                      </a: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Повелительное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Παριστάνει αυτό που σημαίνει το ρήμα σαν προσταγή, επιθυμία, ευχή 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Обозначает глагольное действие как приказ, желание, повеление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Κλείσε το παράθυρο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92072" y="1091820"/>
          <a:ext cx="9348716" cy="4409888"/>
        </p:xfrm>
        <a:graphic>
          <a:graphicData uri="http://schemas.openxmlformats.org/drawingml/2006/table">
            <a:tbl>
              <a:tblPr/>
              <a:tblGrid>
                <a:gridCol w="2298548"/>
                <a:gridCol w="2300304"/>
                <a:gridCol w="2272208"/>
                <a:gridCol w="2477656"/>
              </a:tblGrid>
              <a:tr h="65509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Α΄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Συζυγία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Первое спряжение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глаголов</a:t>
                      </a:r>
                      <a:endParaRPr lang="el-GR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ενεστώτας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настоящее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δένω</a:t>
                      </a:r>
                      <a:r>
                        <a:rPr lang="el-GR" sz="1200" b="1" i="1">
                          <a:solidFill>
                            <a:srgbClr val="CD3FC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δένομαι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παρατατικό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прошедшее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длительное время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έδενα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δενόμουν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αόριστος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прошедшее завершенное время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έδεσα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δέθηκα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στιγμ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μέλλοντας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будущее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завершенное время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θα δέσω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θα δεθώ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εξακ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μέλλοντας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будущее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длительное время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θα δένω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θα δένομαι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παρακείμενος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прошедшее законченное время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έχω δέσει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έχω δεθεί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υπερσυντέλικος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давно прошедшее время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είχα δέσει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είχα δεθεί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συντ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μέλλοντας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будущее законченное время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θα έχω δέσει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θα έχω δεθεί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02005" y="1458848"/>
          <a:ext cx="8024885" cy="2574099"/>
        </p:xfrm>
        <a:graphic>
          <a:graphicData uri="http://schemas.openxmlformats.org/drawingml/2006/table">
            <a:tbl>
              <a:tblPr/>
              <a:tblGrid>
                <a:gridCol w="3864403"/>
                <a:gridCol w="4160482"/>
              </a:tblGrid>
              <a:tr h="6156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ΦΘΟΓΓΟΙ</a:t>
                      </a:r>
                      <a:r>
                        <a:rPr lang="el-GR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ЗВУКИ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14B5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5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Η ελληνική γλώσσα έχει 25 φθόγγους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греческом языке 25 звуков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0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α, ε, ι, ο, ου, β, γ, δ, ζ, θ, κ, λ, μ, ν, π, ρ,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σ, τ, φ, χ, </a:t>
                      </a:r>
                      <a:r>
                        <a:rPr lang="el-GR" sz="1200" b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μπ</a:t>
                      </a: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l-GR" sz="1200" b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ντ</a:t>
                      </a: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l-GR" sz="1200" b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γκ</a:t>
                      </a: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l-GR" sz="1200" b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τσ</a:t>
                      </a: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l-GR" sz="1200" b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τζ</a:t>
                      </a: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[a, e, 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o, u, v, g, ð, z, 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k, l, m, n, p, r,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s, t, f, h, b(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mb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 d (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nd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), 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ŋg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ts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tz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51128" y="1118223"/>
          <a:ext cx="9580729" cy="4225040"/>
        </p:xfrm>
        <a:graphic>
          <a:graphicData uri="http://schemas.openxmlformats.org/drawingml/2006/table">
            <a:tbl>
              <a:tblPr/>
              <a:tblGrid>
                <a:gridCol w="2355593"/>
                <a:gridCol w="2357392"/>
                <a:gridCol w="2328600"/>
                <a:gridCol w="2539144"/>
              </a:tblGrid>
              <a:tr h="61504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Β΄ </a:t>
                      </a:r>
                      <a:r>
                        <a:rPr lang="ru-RU" sz="14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Συζυγία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Второе спряжение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глаголов</a:t>
                      </a:r>
                      <a:endParaRPr lang="el-GR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ενεστώτας</a:t>
                      </a:r>
                      <a:r>
                        <a:rPr lang="el-GR" sz="1200" b="1" dirty="0">
                          <a:solidFill>
                            <a:srgbClr val="414B5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настоящее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αγαπώ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αγαπιέμαι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παρακείμενος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прошедшее законченное время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έχω αγαπήσει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έχω αγαπηθεί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παρατατικό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ς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прошедшее длительное время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αγαπούσα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αγαπιόμουν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αόριστος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прошедшее завершенное время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αγάπησα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αγαπήθηκα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υπερσυντέλικος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давно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прошедшее время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είχα αγαπήσει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είχα αγαπηθεί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εξακ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μέλλοντας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будущее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длительное время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θα αγαπώ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θα αγαπιέμαι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στιγμ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μέλλοντας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будущее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завершенное время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θα αγαπήσω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θα αγαπηθώ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συντ. μέλλοντας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будущее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законченное время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θα έχω αγαπήσει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θα έχω αγαπηθεί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92070" y="1146411"/>
          <a:ext cx="9621672" cy="4207516"/>
        </p:xfrm>
        <a:graphic>
          <a:graphicData uri="http://schemas.openxmlformats.org/drawingml/2006/table">
            <a:tbl>
              <a:tblPr/>
              <a:tblGrid>
                <a:gridCol w="4810836"/>
                <a:gridCol w="4810836"/>
              </a:tblGrid>
              <a:tr h="49131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Μετοχή /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Причастие</a:t>
                      </a:r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el-GR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63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Προέρχεται από τα ρήματα και κλίνεται όπως το επίθετο</a:t>
                      </a: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Образуется от глаголов и склоняется подобно прилагательным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77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solidFill>
                          <a:srgbClr val="414B5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Ενεργητική 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Действительное причастие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Παθητική 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Страдательное причастие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παίζω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=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παίζ</a:t>
                      </a:r>
                      <a:r>
                        <a:rPr lang="ru-RU" sz="1200" b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οντας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(δένω) = δε</a:t>
                      </a: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μένος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(γελώ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= 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γελ</a:t>
                      </a:r>
                      <a:r>
                        <a:rPr lang="ru-RU" sz="1200" b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ώντας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(κρύβω) = κρυ</a:t>
                      </a: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μμένος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(όταν ο χαρακτήρας είναι </a:t>
                      </a: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π, β, φ, </a:t>
                      </a:r>
                      <a:r>
                        <a:rPr lang="el-GR" sz="1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πτ</a:t>
                      </a: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l-GR" sz="1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φτ</a:t>
                      </a: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10186" y="1064030"/>
          <a:ext cx="9648966" cy="4507526"/>
        </p:xfrm>
        <a:graphic>
          <a:graphicData uri="http://schemas.openxmlformats.org/drawingml/2006/table">
            <a:tbl>
              <a:tblPr/>
              <a:tblGrid>
                <a:gridCol w="2078769"/>
                <a:gridCol w="2182073"/>
                <a:gridCol w="1350203"/>
                <a:gridCol w="4037921"/>
              </a:tblGrid>
              <a:tr h="72338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ΕΠΙΡΡΗΜΑΤΑ /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НАРЕЧИЯ</a:t>
                      </a:r>
                      <a:endParaRPr lang="el-GR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14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3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Άκλιτες λέξεις που συνοδεύουν τα ρήματα και φανερώνουν τόπο</a:t>
                      </a: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l-GR" sz="13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χρόνο</a:t>
                      </a: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l-GR" sz="13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ποσό</a:t>
                      </a: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 /</a:t>
                      </a: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Неизменяемые части речи, обозначающие время, место совершения действия, меру или степень проявления действия…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58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414B5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οπικά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Πού;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εδώ, εκεί, επάνω, κάτω, μέσα, έξω, πίσω, αυτού, αλλού…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ρονικά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Времени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Πότε;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τώρα, πριν, χτες, αύριο, φέτος, ποτέ, κάπου κάπου…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ροπικά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Образа действия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Πώς;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όπως, έτσι, αλλιώς, καθώς, μαζί, όμορφα,</a:t>
                      </a: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ήσυχα, σαν…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οσοτικά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Количественные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Πόσο;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όσο, τόσο,</a:t>
                      </a: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περισσότερο, λίγο, πιο, αρκετά, κάμποσο…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</a:t>
                      </a:r>
                      <a:r>
                        <a:rPr lang="ru-RU" sz="12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εβαιωτικά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Утвердительные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Ναι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</a:t>
                      </a: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αι, μάλιστα, βέβαια, σωστά…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ru-RU" sz="12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ιστακτικ</a:t>
                      </a:r>
                      <a:r>
                        <a:rPr lang="el-GR" sz="12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 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Сомнения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Ίσως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ίσως, τάχα, πιθανόν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ru-RU" sz="1200" b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ρνητικά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Отрицательные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Όχι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όχι, δεν, μην, όχι βέβαια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9619" y="1268804"/>
          <a:ext cx="8789157" cy="3683307"/>
        </p:xfrm>
        <a:graphic>
          <a:graphicData uri="http://schemas.openxmlformats.org/drawingml/2006/table">
            <a:tbl>
              <a:tblPr/>
              <a:tblGrid>
                <a:gridCol w="2929444"/>
                <a:gridCol w="2929444"/>
                <a:gridCol w="2930269"/>
              </a:tblGrid>
              <a:tr h="6050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ΠΡΟΘΕΣΕΙΣ /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ПРЕДЛОГИ</a:t>
                      </a:r>
                      <a:endParaRPr lang="el-GR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32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Άκλιτες λέξεις που μπαίνουν μπροστά από άλλες λέξεις και φανερώνουν μαζί τους τόπο, </a:t>
                      </a:r>
                      <a:endParaRPr lang="el-GR" sz="13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3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χρόνο</a:t>
                      </a:r>
                      <a:r>
                        <a:rPr lang="el-GR" sz="13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στέρηση, αιτία, τρόπο, ποσό… / 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Неизменяемые части речи, которые стоят перед именными частями речи и указывают на место, </a:t>
                      </a:r>
                      <a:endParaRPr lang="el-GR" sz="13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</a:t>
                      </a:r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недостаток, причину, образ действия, количество …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42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414B5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Μονοσ</a:t>
                      </a: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ύλλαβες /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Односложные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Δισύλλαβες /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Двусложные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Τρισύλλαβη /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Трехсложный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12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με, σε, για, ως, προς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παρά, χωρίς, αντί, από, κατά, δίχως, μετά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ίσαμε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78675" y="1059564"/>
          <a:ext cx="9048465" cy="4594550"/>
        </p:xfrm>
        <a:graphic>
          <a:graphicData uri="http://schemas.openxmlformats.org/drawingml/2006/table">
            <a:tbl>
              <a:tblPr/>
              <a:tblGrid>
                <a:gridCol w="3016155"/>
                <a:gridCol w="3016155"/>
                <a:gridCol w="3016155"/>
              </a:tblGrid>
              <a:tr h="4452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ΣΥΝΔΕΣΜΟΙ </a:t>
                      </a:r>
                      <a:r>
                        <a:rPr lang="en-US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СОЮЗЫ</a:t>
                      </a:r>
                      <a:endParaRPr lang="el-GR" sz="16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00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3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Άκλιτες λέξεις που συνδέουν λέξεις ή προτάσεις</a:t>
                      </a:r>
                      <a:r>
                        <a:rPr lang="ru-RU" sz="13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</a:t>
                      </a: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Неизменяемые части речи, которые используются для связи словосочетаний или предложений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92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5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υμπλεκτικοί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Соединительные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και, κι, ούτε, μήτε, ουδέ, μηδέ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ru-RU" sz="1200" b="1" dirty="0" err="1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ιαχωριστικοί</a:t>
                      </a:r>
                      <a:r>
                        <a:rPr lang="ru-RU" sz="12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Разделительные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ή, είτε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ντιθετικοί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Противительные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μα, παρά, αλλά, όμως, ωστόσο, ενώ, αν και, μολονότι, μόνο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Συμπερασματικοί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Заключительные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λοιπόν, ώστε, άρα,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επομένως, που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πεξηγηματικός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Пояснительный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δηλαδή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ιδικοί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Специальные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πως,</a:t>
                      </a:r>
                      <a:r>
                        <a:rPr lang="el-GR" sz="1200" b="1" i="1" baseline="0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dirty="0" err="1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που,</a:t>
                      </a:r>
                      <a:r>
                        <a:rPr lang="el-GR" sz="1200" b="1" i="1" baseline="0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dirty="0" err="1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ότι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19366" y="1107723"/>
          <a:ext cx="9307773" cy="4310439"/>
        </p:xfrm>
        <a:graphic>
          <a:graphicData uri="http://schemas.openxmlformats.org/drawingml/2006/table">
            <a:tbl>
              <a:tblPr/>
              <a:tblGrid>
                <a:gridCol w="3102591"/>
                <a:gridCol w="3102591"/>
                <a:gridCol w="3102591"/>
              </a:tblGrid>
              <a:tr h="61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ρονικοί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Временные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όταν, σαν, ενώ, καθώς, αφού, αφότου, </a:t>
                      </a: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πριν 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(να), μόλις, προτού, ώσπου</a:t>
                      </a: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ωσότου, όσο που, όποτε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ιτιολογικοί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Причинные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γιατί, επειδή, αφού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Υ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ποθετικοί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Условные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αν, σαν, άμα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ελικοί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Целевые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να, για να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ιστακτικοί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Выражающие сомнение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μην, μήπως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ru-RU" sz="1200" b="1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υγκριτικός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Сравнительный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παρά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Αποτελεσματικοί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Следствия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ώστε (να), που (να)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56096" y="1064238"/>
          <a:ext cx="8584440" cy="4195317"/>
        </p:xfrm>
        <a:graphic>
          <a:graphicData uri="http://schemas.openxmlformats.org/drawingml/2006/table">
            <a:tbl>
              <a:tblPr/>
              <a:tblGrid>
                <a:gridCol w="2861211"/>
                <a:gridCol w="2861211"/>
                <a:gridCol w="2862018"/>
              </a:tblGrid>
              <a:tr h="73726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ΕΠΙΦΩΝΗΜΑΤΑ /</a:t>
                      </a:r>
                      <a:r>
                        <a:rPr lang="ru-RU" sz="1600" b="1" dirty="0">
                          <a:solidFill>
                            <a:srgbClr val="3333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МЕЖДОМЕТИЯ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36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Άκλιτες λέξεις που φανερώνουν θαυμασμό, πόνο, έπαινο, απορία, λύπη, χαρά, ευχή.. /</a:t>
                      </a:r>
                      <a:r>
                        <a:rPr lang="el-GR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Неизменяемые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слова</a:t>
                      </a:r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которые выражают восхищение</a:t>
                      </a:r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огорчение</a:t>
                      </a:r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одобрение</a:t>
                      </a:r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возражение</a:t>
                      </a:r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печаль</a:t>
                      </a:r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радость</a:t>
                      </a:r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пожелание</a:t>
                      </a:r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…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4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dirty="0">
                        <a:solidFill>
                          <a:srgbClr val="414B5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Πόνος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Αχ! ωχ!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Λύπη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Сострадание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Αλίμονο!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Απορία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Удивление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Ε! α! ο!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Θαυμασμός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Восхищение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Α! ποπό! ω!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Αβεβαιότητα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Неуверенность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Χμ!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Άρνηση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Отрицание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 μπα!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Παρακίνηση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Побуждение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Άιντε!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Αηδία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Отвращение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Ουφ!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Έπαινος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Похвала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Μπράβο!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Ειρωνεία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Ирония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Ε! ου!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Ευχή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Пожелание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Μακάρι!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60811" y="1282887"/>
          <a:ext cx="8161363" cy="3851238"/>
        </p:xfrm>
        <a:graphic>
          <a:graphicData uri="http://schemas.openxmlformats.org/drawingml/2006/table">
            <a:tbl>
              <a:tblPr/>
              <a:tblGrid>
                <a:gridCol w="2077807"/>
                <a:gridCol w="2077807"/>
                <a:gridCol w="2077807"/>
                <a:gridCol w="1927942"/>
              </a:tblGrid>
              <a:tr h="7233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ΦΩΝΗΕΝΤΑ </a:t>
                      </a:r>
                      <a:r>
                        <a:rPr lang="el-GR" sz="16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ΚΑΙ</a:t>
                      </a:r>
                      <a:r>
                        <a:rPr lang="el-GR" sz="16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ΣΥΜΦΩΝΑ</a:t>
                      </a: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</a:t>
                      </a:r>
                      <a:r>
                        <a:rPr lang="ru-RU" sz="16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ГЛАСНЫЕ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СОГЛАСНЫЕ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1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14B5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16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Φωνήεντα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Гласные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Σύμφωνα /</a:t>
                      </a:r>
                      <a:r>
                        <a:rPr lang="el-GR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Согласные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ru-RU" sz="1200" b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ε, η, ι, ο, υ, ω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a, e,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, o,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, o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β, γ, δ, ζ, θ, κ, λ, μ, ν, ξ, π, ρ, σ, τ, φ, χ, ψ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[v, g, ð, z,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, k, l, m, n,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ks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, p, r, s, t, f, h, 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ps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4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414B56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97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Κατά τη φωνή τα σύμφωνα διαιρούνται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участию / неучастию тона согласные подразделяются 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7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Άηχα</a:t>
                      </a: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Глухие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Ηχηρά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Звонкие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9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κ, π, τ, χ, φ, θ, σ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414B5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[k, p, t, h, f, 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s]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β, γ, δ, ζ, λ, μ, ν, ρ,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μπ</a:t>
                      </a: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l-GR" sz="1200" b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ντ</a:t>
                      </a: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l-GR" sz="1200" b="1" dirty="0" err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γκ</a:t>
                      </a:r>
                      <a:r>
                        <a:rPr lang="el-GR" sz="1200" b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414B5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[v, g, ð, z, l, m, n, r,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b, d, 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ŋg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256311" y="1425038"/>
          <a:ext cx="7932716" cy="3515372"/>
        </p:xfrm>
        <a:graphic>
          <a:graphicData uri="http://schemas.openxmlformats.org/drawingml/2006/table">
            <a:tbl>
              <a:tblPr/>
              <a:tblGrid>
                <a:gridCol w="1983179"/>
                <a:gridCol w="1983179"/>
                <a:gridCol w="1983179"/>
                <a:gridCol w="1983179"/>
              </a:tblGrid>
              <a:tr h="69036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ΜΕΡΙΚΟΙ ΚΑΝΟΝΕΣ ΠΡΟΦΟΡΑΣ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НЕКОТОРЫЕ ПРАВИЛА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02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Δίψηφα φωνήεντα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Сочетания гласных 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 </a:t>
                      </a: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ι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ru-RU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l-GR" sz="1200" b="1" i="1" dirty="0" err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ίζω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 </a:t>
                      </a: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ι 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ει</a:t>
                      </a: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εικόνα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 </a:t>
                      </a: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ι 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μοίρα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2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 </a:t>
                      </a: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υ </a:t>
                      </a:r>
                      <a:endParaRPr lang="ru-RU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ου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πουλί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06932" y="1134698"/>
          <a:ext cx="8360228" cy="4029081"/>
        </p:xfrm>
        <a:graphic>
          <a:graphicData uri="http://schemas.openxmlformats.org/drawingml/2006/table">
            <a:tbl>
              <a:tblPr/>
              <a:tblGrid>
                <a:gridCol w="2090057"/>
                <a:gridCol w="2090057"/>
                <a:gridCol w="2090057"/>
                <a:gridCol w="2090057"/>
              </a:tblGrid>
              <a:tr h="456596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Δίψηφα σύμφωνα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Сочетания согласных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59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 + 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μπ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l-GR" sz="1200" b="1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μπάλα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mb</a:t>
                      </a: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λάμπα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9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ν + τ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ντ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[d]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ντομάτα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nd</a:t>
                      </a: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άντρας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9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 + κ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</a:t>
                      </a:r>
                      <a:r>
                        <a:rPr lang="en-US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κολ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>
                        <a:solidFill>
                          <a:srgbClr val="414B5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[ŋ</a:t>
                      </a:r>
                      <a:r>
                        <a:rPr lang="en-US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el-GR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πάγκος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 + γ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γγ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[ŋ</a:t>
                      </a:r>
                      <a:r>
                        <a:rPr lang="en-US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αγγλικά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 + σ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ts</a:t>
                      </a: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πίτσα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 + ζ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τζ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</a:t>
                      </a:r>
                      <a:r>
                        <a:rPr lang="en-US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dz</a:t>
                      </a:r>
                      <a:r>
                        <a:rPr lang="el-GR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]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τζατζίκι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4459" y="1555824"/>
          <a:ext cx="8379728" cy="2853472"/>
        </p:xfrm>
        <a:graphic>
          <a:graphicData uri="http://schemas.openxmlformats.org/drawingml/2006/table">
            <a:tbl>
              <a:tblPr/>
              <a:tblGrid>
                <a:gridCol w="2094932"/>
                <a:gridCol w="2094932"/>
                <a:gridCol w="2094932"/>
                <a:gridCol w="2094932"/>
              </a:tblGrid>
              <a:tr h="5049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Συνδυασμοί  - </a:t>
                      </a:r>
                      <a:r>
                        <a:rPr lang="el-GR" sz="14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αυ</a:t>
                      </a: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ευ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Буквосочетания - 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аф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эф/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αυ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af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κ, π, τ, χ, φ, θ, σ, ξ, ψ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αυτός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ευ 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ef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εύκολος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αυ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av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φωνήεν, β, γ, δ, ζ, λ, μ, ν, ρ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αυλή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ευ</a:t>
                      </a:r>
                      <a:endParaRPr lang="ru-RU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ev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δουλεύω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1188" y="1365311"/>
          <a:ext cx="6910961" cy="3397757"/>
        </p:xfrm>
        <a:graphic>
          <a:graphicData uri="http://schemas.openxmlformats.org/drawingml/2006/table">
            <a:tbl>
              <a:tblPr/>
              <a:tblGrid>
                <a:gridCol w="1723197"/>
                <a:gridCol w="1742668"/>
                <a:gridCol w="1791346"/>
                <a:gridCol w="1653750"/>
              </a:tblGrid>
              <a:tr h="50222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Δίφθογγοι - </a:t>
                      </a:r>
                      <a:r>
                        <a:rPr lang="el-GR" sz="14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άι</a:t>
                      </a: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αϊ, </a:t>
                      </a:r>
                      <a:r>
                        <a:rPr lang="el-GR" sz="14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όι</a:t>
                      </a: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l-GR" sz="14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οϊ</a:t>
                      </a: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Дифтонги - аи, ай,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ои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ой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 </a:t>
                      </a: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άι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ái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τσάι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 </a:t>
                      </a: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ϊ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αϊ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aj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μαϊμού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 </a:t>
                      </a: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όι</a:t>
                      </a: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ói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ρολόι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 </a:t>
                      </a:r>
                      <a:r>
                        <a:rPr lang="el-GR" sz="12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 ϊ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οϊ</a:t>
                      </a: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oj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κοροϊδεύω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51881" y="1132763"/>
          <a:ext cx="7806519" cy="3709787"/>
        </p:xfrm>
        <a:graphic>
          <a:graphicData uri="http://schemas.openxmlformats.org/drawingml/2006/table">
            <a:tbl>
              <a:tblPr/>
              <a:tblGrid>
                <a:gridCol w="1889030"/>
                <a:gridCol w="123420"/>
                <a:gridCol w="1894011"/>
                <a:gridCol w="123420"/>
                <a:gridCol w="3776638"/>
              </a:tblGrid>
              <a:tr h="46402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Διπλά σύμφωνα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</a:t>
                      </a: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ξ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ψ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Согласные, обозначающие два звука – </a:t>
                      </a:r>
                      <a:r>
                        <a:rPr lang="ru-RU" sz="14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кс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21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ks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ξένος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21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ψ</a:t>
                      </a:r>
                      <a:r>
                        <a:rPr lang="el-GR" sz="1200" b="1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l-GR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ps</a:t>
                      </a:r>
                      <a:r>
                        <a:rPr lang="el-GR" sz="1200" b="1" dirty="0">
                          <a:latin typeface="Times New Roman"/>
                          <a:ea typeface="Times New Roman"/>
                          <a:cs typeface="Times New Roman"/>
                        </a:rPr>
                        <a:t>]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ψήφος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93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dirty="0" smtClean="0">
                        <a:solidFill>
                          <a:srgbClr val="414B5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1200" dirty="0">
                        <a:solidFill>
                          <a:srgbClr val="414B5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54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Τελικά σύμφωνα /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Конечные согласные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s]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της 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σχέσης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n]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200" b="1" i="1" dirty="0" smtClean="0">
                        <a:solidFill>
                          <a:srgbClr val="CC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i="1" dirty="0" smtClean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των </a:t>
                      </a:r>
                      <a:r>
                        <a:rPr lang="el-GR" sz="1200" b="1" i="1" dirty="0">
                          <a:solidFill>
                            <a:srgbClr val="CC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ανθρώπων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616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3551</Words>
  <Application>Microsoft Office PowerPoint</Application>
  <PresentationFormat>Произвольный</PresentationFormat>
  <Paragraphs>1129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Σύντομη παρουσίαση της γραμματικής της ελληνικής γλώσσας  ~ Краткая презентация грамматических особенностей греческого языка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User</cp:lastModifiedBy>
  <cp:revision>47</cp:revision>
  <dcterms:created xsi:type="dcterms:W3CDTF">2017-04-18T14:10:42Z</dcterms:created>
  <dcterms:modified xsi:type="dcterms:W3CDTF">2017-09-19T11:42:32Z</dcterms:modified>
</cp:coreProperties>
</file>