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5" r:id="rId8"/>
    <p:sldId id="266" r:id="rId9"/>
    <p:sldId id="267" r:id="rId10"/>
    <p:sldId id="268" r:id="rId11"/>
    <p:sldId id="269" r:id="rId12"/>
    <p:sldId id="270" r:id="rId13"/>
    <p:sldId id="271" r:id="rId14"/>
    <p:sldId id="263" r:id="rId15"/>
    <p:sldId id="264" r:id="rId16"/>
    <p:sldId id="26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E39D9B9-B352-48A4-BCF2-622C0F652F5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0ED03A6-2B7C-43C0-8C09-0D16E6D470C9}" type="datetimeFigureOut">
              <a:rPr lang="el-GR" smtClean="0"/>
              <a:pPr/>
              <a:t>19/2/2017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E39D9B9-B352-48A4-BCF2-622C0F652F5F}"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0ED03A6-2B7C-43C0-8C09-0D16E6D470C9}" type="datetimeFigureOut">
              <a:rPr lang="el-GR" smtClean="0"/>
              <a:pPr/>
              <a:t>19/2/2017</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39D9B9-B352-48A4-BCF2-622C0F652F5F}"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Απόκριες</a:t>
            </a:r>
            <a:endParaRPr lang="el-GR" dirty="0"/>
          </a:p>
        </p:txBody>
      </p:sp>
      <p:sp>
        <p:nvSpPr>
          <p:cNvPr id="3" name="2 - Υπότιτλος"/>
          <p:cNvSpPr>
            <a:spLocks noGrp="1"/>
          </p:cNvSpPr>
          <p:nvPr>
            <p:ph type="subTitle" idx="1"/>
          </p:nvPr>
        </p:nvSpPr>
        <p:spPr/>
        <p:txBody>
          <a:bodyPr/>
          <a:lstStyle/>
          <a:p>
            <a:r>
              <a:rPr lang="el-GR" dirty="0" smtClean="0"/>
              <a:t>Εργασία του Αλέξανδρου </a:t>
            </a:r>
            <a:r>
              <a:rPr lang="el-GR" dirty="0" err="1" smtClean="0"/>
              <a:t>Σινανίδη</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Κοζάνη</a:t>
            </a:r>
            <a:endParaRPr lang="el-GR" dirty="0"/>
          </a:p>
        </p:txBody>
      </p:sp>
      <p:sp>
        <p:nvSpPr>
          <p:cNvPr id="3" name="2 - Θέση περιεχομένου"/>
          <p:cNvSpPr>
            <a:spLocks noGrp="1"/>
          </p:cNvSpPr>
          <p:nvPr>
            <p:ph idx="1"/>
          </p:nvPr>
        </p:nvSpPr>
        <p:spPr/>
        <p:txBody>
          <a:bodyPr/>
          <a:lstStyle/>
          <a:p>
            <a:r>
              <a:rPr lang="el-GR" dirty="0" smtClean="0"/>
              <a:t>Ο </a:t>
            </a:r>
            <a:r>
              <a:rPr lang="el-GR" dirty="0" smtClean="0"/>
              <a:t>Φανός</a:t>
            </a:r>
          </a:p>
          <a:p>
            <a:endParaRPr lang="el-GR" dirty="0"/>
          </a:p>
        </p:txBody>
      </p:sp>
      <p:pic>
        <p:nvPicPr>
          <p:cNvPr id="4" name="3 - Εικόνα" descr="http://downloads.naftemporiki.gr.edgesuite.net/static/13/02/22/gle.jpg"/>
          <p:cNvPicPr/>
          <p:nvPr/>
        </p:nvPicPr>
        <p:blipFill>
          <a:blip r:embed="rId2" cstate="print"/>
          <a:srcRect/>
          <a:stretch>
            <a:fillRect/>
          </a:stretch>
        </p:blipFill>
        <p:spPr bwMode="auto">
          <a:xfrm>
            <a:off x="928662" y="2500306"/>
            <a:ext cx="7000924" cy="43576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Νάξος </a:t>
            </a:r>
            <a:r>
              <a:rPr lang="el-GR" b="1" dirty="0" err="1" smtClean="0"/>
              <a:t>κορδελάτοι</a:t>
            </a:r>
            <a:endParaRPr lang="el-GR" dirty="0"/>
          </a:p>
        </p:txBody>
      </p:sp>
      <p:pic>
        <p:nvPicPr>
          <p:cNvPr id="4" name="3 - Θέση περιεχομένου" descr="http://downloads.naftemporiki.gr.edgesuite.net/static/13/02/22/kor.jpg"/>
          <p:cNvPicPr>
            <a:picLocks noGrp="1"/>
          </p:cNvPicPr>
          <p:nvPr>
            <p:ph idx="1"/>
          </p:nvPr>
        </p:nvPicPr>
        <p:blipFill>
          <a:blip r:embed="rId2" cstate="print"/>
          <a:srcRect/>
          <a:stretch>
            <a:fillRect/>
          </a:stretch>
        </p:blipFill>
        <p:spPr bwMode="auto">
          <a:xfrm>
            <a:off x="1000100" y="1928802"/>
            <a:ext cx="7643866" cy="49291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Κέρκυρα</a:t>
            </a:r>
            <a:endParaRPr lang="el-GR" dirty="0"/>
          </a:p>
        </p:txBody>
      </p:sp>
      <p:pic>
        <p:nvPicPr>
          <p:cNvPr id="4" name="3 - Θέση περιεχομένου" descr="http://downloads.naftemporiki.gr.edgesuite.net/static/13/02/22/ker.jpg"/>
          <p:cNvPicPr>
            <a:picLocks noGrp="1"/>
          </p:cNvPicPr>
          <p:nvPr>
            <p:ph idx="1"/>
          </p:nvPr>
        </p:nvPicPr>
        <p:blipFill>
          <a:blip r:embed="rId2" cstate="print"/>
          <a:srcRect/>
          <a:stretch>
            <a:fillRect/>
          </a:stretch>
        </p:blipFill>
        <p:spPr bwMode="auto">
          <a:xfrm>
            <a:off x="0" y="1857364"/>
            <a:ext cx="9144000" cy="50006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t>Γαλαξείδι</a:t>
            </a:r>
            <a:endParaRPr lang="el-GR" dirty="0"/>
          </a:p>
        </p:txBody>
      </p:sp>
      <p:sp>
        <p:nvSpPr>
          <p:cNvPr id="3" name="2 - Θέση περιεχομένου"/>
          <p:cNvSpPr>
            <a:spLocks noGrp="1"/>
          </p:cNvSpPr>
          <p:nvPr>
            <p:ph idx="1"/>
          </p:nvPr>
        </p:nvSpPr>
        <p:spPr/>
        <p:txBody>
          <a:bodyPr/>
          <a:lstStyle/>
          <a:p>
            <a:r>
              <a:rPr lang="el-GR" dirty="0" smtClean="0"/>
              <a:t>«</a:t>
            </a:r>
            <a:r>
              <a:rPr lang="el-GR" dirty="0" err="1" smtClean="0"/>
              <a:t>αλευροπόλεμος</a:t>
            </a:r>
            <a:r>
              <a:rPr lang="el-GR" dirty="0" smtClean="0"/>
              <a:t>» </a:t>
            </a:r>
          </a:p>
          <a:p>
            <a:endParaRPr lang="el-GR" dirty="0"/>
          </a:p>
        </p:txBody>
      </p:sp>
      <p:pic>
        <p:nvPicPr>
          <p:cNvPr id="4" name="3 - Εικόνα" descr="http://downloads.naftemporiki.gr.edgesuite.net/static/13/02/22/ale.jpg"/>
          <p:cNvPicPr/>
          <p:nvPr/>
        </p:nvPicPr>
        <p:blipFill>
          <a:blip r:embed="rId2" cstate="print"/>
          <a:srcRect/>
          <a:stretch>
            <a:fillRect/>
          </a:stretch>
        </p:blipFill>
        <p:spPr bwMode="auto">
          <a:xfrm>
            <a:off x="1071538" y="2428868"/>
            <a:ext cx="7358114" cy="442913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αγαπημένο μου έθιμο</a:t>
            </a:r>
            <a:endParaRPr lang="el-GR" dirty="0"/>
          </a:p>
        </p:txBody>
      </p:sp>
      <p:sp>
        <p:nvSpPr>
          <p:cNvPr id="3" name="2 - Θέση περιεχομένου"/>
          <p:cNvSpPr>
            <a:spLocks noGrp="1"/>
          </p:cNvSpPr>
          <p:nvPr>
            <p:ph idx="1"/>
          </p:nvPr>
        </p:nvSpPr>
        <p:spPr/>
        <p:txBody>
          <a:bodyPr/>
          <a:lstStyle/>
          <a:p>
            <a:r>
              <a:rPr lang="el-GR" dirty="0" smtClean="0"/>
              <a:t>Το τελευταίο Σαββατοκύριακο της Απόκριας αναβιώνει στην Άμφισσα ο θρύλος του «Στοιχειού». </a:t>
            </a:r>
          </a:p>
          <a:p>
            <a:r>
              <a:rPr lang="el-GR" dirty="0" smtClean="0"/>
              <a:t>Από τη συνοικία Χαρμάνια, όπου βρίσκονται τα παλιά Ταμπάκικα και τα σκαλιά του </a:t>
            </a:r>
            <a:r>
              <a:rPr lang="el-GR" dirty="0" err="1" smtClean="0"/>
              <a:t>΄Αι</a:t>
            </a:r>
            <a:r>
              <a:rPr lang="el-GR" dirty="0" smtClean="0"/>
              <a:t> Νικόλα κατεβαίνει το «στοιχειό» και μαζί ακολουθεί πλήθος μεταμφιεσμένων. Κατά την παράδοση της περιοχής τα «στοιχειά» αποτελούν ψυχές σκοτωμένων ανθρώπων η ζώων που εξακολουθούν και τριγυρίζουν στην περιοχή.</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«στοιχειά» </a:t>
            </a:r>
            <a:endParaRPr lang="el-GR" dirty="0"/>
          </a:p>
        </p:txBody>
      </p:sp>
      <p:pic>
        <p:nvPicPr>
          <p:cNvPr id="4" name="3 - Θέση περιεχομένου" descr="Amfissa-Carnival-About-2005.jpg"/>
          <p:cNvPicPr>
            <a:picLocks noGrp="1" noChangeAspect="1"/>
          </p:cNvPicPr>
          <p:nvPr>
            <p:ph idx="1"/>
          </p:nvPr>
        </p:nvPicPr>
        <p:blipFill>
          <a:blip r:embed="rId2" cstate="print"/>
          <a:stretch>
            <a:fillRect/>
          </a:stretch>
        </p:blipFill>
        <p:spPr>
          <a:xfrm>
            <a:off x="571472" y="1928802"/>
            <a:ext cx="3172279" cy="4389437"/>
          </a:xfrm>
        </p:spPr>
      </p:pic>
      <p:pic>
        <p:nvPicPr>
          <p:cNvPr id="1026" name="Picture 2" descr="C:\Users\Ελληνκό σχολείο\Pictures\stoixio-amfissa.jpg"/>
          <p:cNvPicPr>
            <a:picLocks noChangeAspect="1" noChangeArrowheads="1"/>
          </p:cNvPicPr>
          <p:nvPr/>
        </p:nvPicPr>
        <p:blipFill>
          <a:blip r:embed="rId3" cstate="print"/>
          <a:srcRect/>
          <a:stretch>
            <a:fillRect/>
          </a:stretch>
        </p:blipFill>
        <p:spPr bwMode="auto">
          <a:xfrm>
            <a:off x="3880057" y="2214554"/>
            <a:ext cx="4835347" cy="35719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                   </a:t>
            </a:r>
            <a:r>
              <a:rPr lang="en-US" sz="5400" dirty="0" smtClean="0">
                <a:solidFill>
                  <a:schemeClr val="accent5"/>
                </a:solidFill>
              </a:rPr>
              <a:t>THANKS FOR </a:t>
            </a:r>
            <a:r>
              <a:rPr lang="en-US" sz="8000" dirty="0" smtClean="0">
                <a:solidFill>
                  <a:schemeClr val="accent5"/>
                </a:solidFill>
              </a:rPr>
              <a:t>WATCHING</a:t>
            </a:r>
            <a:r>
              <a:rPr lang="en-US" sz="7200" dirty="0" smtClean="0">
                <a:solidFill>
                  <a:schemeClr val="accent5"/>
                </a:solidFill>
              </a:rPr>
              <a:t>!</a:t>
            </a:r>
            <a:endParaRPr lang="en-US" dirty="0" smtClean="0">
              <a:solidFill>
                <a:schemeClr val="accent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Τι σημαίνουν ‘</a:t>
            </a:r>
            <a:r>
              <a:rPr lang="el-GR" dirty="0" err="1" smtClean="0"/>
              <a:t>Αποκριες</a:t>
            </a:r>
            <a:r>
              <a:rPr lang="el-GR" dirty="0" smtClean="0"/>
              <a:t>’</a:t>
            </a:r>
            <a:r>
              <a:rPr lang="en-US" dirty="0" smtClean="0"/>
              <a:t>;</a:t>
            </a:r>
            <a:endParaRPr lang="el-GR" dirty="0"/>
          </a:p>
        </p:txBody>
      </p:sp>
      <p:sp>
        <p:nvSpPr>
          <p:cNvPr id="3" name="2 - Θέση περιεχομένου"/>
          <p:cNvSpPr>
            <a:spLocks noGrp="1"/>
          </p:cNvSpPr>
          <p:nvPr>
            <p:ph idx="1"/>
          </p:nvPr>
        </p:nvSpPr>
        <p:spPr/>
        <p:txBody>
          <a:bodyPr/>
          <a:lstStyle/>
          <a:p>
            <a:r>
              <a:rPr lang="el-GR" b="1" dirty="0" smtClean="0"/>
              <a:t>Απόκριες</a:t>
            </a:r>
            <a:r>
              <a:rPr lang="el-GR" dirty="0" smtClean="0"/>
              <a:t> ονομάζονται οι τρεις εβδομάδες πριν από τη Μεγάλη Σαρακοστή. Ταυτίζονται με την περίοδο του Τριωδίου, μια κινητή περίοδο στην Ορθόδοξη Χριστιανική παράδοση από την Κυριακή του Τελώνου και του Φαρισαίου μέχρι την Κυριακή της Τυροφάγου ή Τυρινής. Ανάλογη με την ελληνική λέξη </a:t>
            </a:r>
            <a:r>
              <a:rPr lang="el-GR" i="1" dirty="0" smtClean="0"/>
              <a:t>Αποκριά</a:t>
            </a:r>
            <a:r>
              <a:rPr lang="el-GR" dirty="0" smtClean="0"/>
              <a:t> είναι και η λατινική λέξη Καρναβάλι(</a:t>
            </a:r>
            <a:r>
              <a:rPr lang="el-GR" dirty="0" err="1" smtClean="0"/>
              <a:t>Carneval</a:t>
            </a:r>
            <a:r>
              <a:rPr lang="el-GR" dirty="0" smtClean="0"/>
              <a:t>, </a:t>
            </a:r>
            <a:r>
              <a:rPr lang="el-GR" dirty="0" err="1" smtClean="0"/>
              <a:t>Carnevale</a:t>
            </a:r>
            <a:r>
              <a:rPr lang="el-GR" dirty="0" smtClean="0"/>
              <a:t>, από τις λέξεις </a:t>
            </a:r>
            <a:r>
              <a:rPr lang="el-GR" dirty="0" err="1" smtClean="0"/>
              <a:t>Carne=κρέας</a:t>
            </a:r>
            <a:r>
              <a:rPr lang="el-GR" dirty="0" smtClean="0"/>
              <a:t> και </a:t>
            </a:r>
            <a:r>
              <a:rPr lang="el-GR" dirty="0" err="1" smtClean="0"/>
              <a:t>Vale=περνάει</a:t>
            </a:r>
            <a:r>
              <a:rPr lang="el-GR" dirty="0" smtClean="0"/>
              <a:t>)</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a:t>
            </a:r>
            <a:r>
              <a:rPr lang="el-GR" dirty="0" smtClean="0"/>
              <a:t>ι εβδομάδες</a:t>
            </a:r>
            <a:endParaRPr lang="el-GR" dirty="0"/>
          </a:p>
        </p:txBody>
      </p:sp>
      <p:sp>
        <p:nvSpPr>
          <p:cNvPr id="3" name="2 - Θέση περιεχομένου"/>
          <p:cNvSpPr>
            <a:spLocks noGrp="1"/>
          </p:cNvSpPr>
          <p:nvPr>
            <p:ph idx="1"/>
          </p:nvPr>
        </p:nvSpPr>
        <p:spPr>
          <a:ln>
            <a:solidFill>
              <a:schemeClr val="accent1"/>
            </a:solidFill>
          </a:ln>
        </p:spPr>
        <p:txBody>
          <a:bodyPr>
            <a:normAutofit fontScale="85000" lnSpcReduction="20000"/>
          </a:bodyPr>
          <a:lstStyle/>
          <a:p>
            <a:r>
              <a:rPr lang="el-GR" dirty="0" smtClean="0"/>
              <a:t>Η πρώτη εβδομάδα των Αποκριών που τελειώνει την Κυριακή του Ασώτου, λέγεται και </a:t>
            </a:r>
            <a:r>
              <a:rPr lang="el-GR" b="1" dirty="0" err="1" smtClean="0"/>
              <a:t>Προφωνή</a:t>
            </a:r>
            <a:r>
              <a:rPr lang="el-GR" dirty="0" smtClean="0"/>
              <a:t>, επειδή παλιά </a:t>
            </a:r>
            <a:r>
              <a:rPr lang="el-GR" dirty="0" err="1" smtClean="0"/>
              <a:t>προφωνούσαν</a:t>
            </a:r>
            <a:r>
              <a:rPr lang="el-GR" dirty="0" smtClean="0"/>
              <a:t>, δηλαδή διαλαλούσαν ότι άρχιζαν οι Απόκριες. </a:t>
            </a:r>
            <a:endParaRPr lang="en-US" dirty="0" smtClean="0"/>
          </a:p>
          <a:p>
            <a:r>
              <a:rPr lang="el-GR" dirty="0" smtClean="0"/>
              <a:t>Η δεύτερη εβδομάδα λέγεται </a:t>
            </a:r>
            <a:r>
              <a:rPr lang="el-GR" b="1" dirty="0" smtClean="0"/>
              <a:t>Κρεατινή</a:t>
            </a:r>
            <a:r>
              <a:rPr lang="el-GR" dirty="0" smtClean="0"/>
              <a:t> ή της Κρεοφάγου, επειδή έτρωγαν κρέας και δεν νήστευαν ούτε την Τετάρτη ή την Παρασκευή. Η εβδομάδα αυτή γιορτάζεται με γλέντια και φαγοπότια χωρίς κανένα θρησκευτικό περιορισμό. Η Κυριακή της εβδομάδας αυτής, η Κυριακή της Απόκρεω -και συνεκδοχικά ολόκληρη η περίοδος από την είσοδο του Τριωδίου μέχρι την </a:t>
            </a:r>
            <a:r>
              <a:rPr lang="el-GR" dirty="0" smtClean="0">
                <a:solidFill>
                  <a:srgbClr val="C00000"/>
                </a:solidFill>
              </a:rPr>
              <a:t>Καθαρά Δευτέρα </a:t>
            </a:r>
            <a:r>
              <a:rPr lang="el-GR" dirty="0" smtClean="0"/>
              <a:t>ονομάστηκε έτσι, επειδή συνηθίζεται να μην τρώνε κρέας οι Χριστιανοί, δηλαδή «να απέχουν από το κρέας». </a:t>
            </a:r>
            <a:endParaRPr lang="en-US" dirty="0" smtClean="0"/>
          </a:p>
          <a:p>
            <a:r>
              <a:rPr lang="el-GR" dirty="0" smtClean="0"/>
              <a:t>Η τρίτη εβδομάδα λέγεται </a:t>
            </a:r>
            <a:r>
              <a:rPr lang="el-GR" b="1" dirty="0" smtClean="0"/>
              <a:t>Τυρινή</a:t>
            </a:r>
            <a:r>
              <a:rPr lang="el-GR" dirty="0" smtClean="0"/>
              <a:t> ή της Τυροφάγου, επειδή έτρωγαν γαλακτοκομικά προϊόντα σαν ενδιάμεση κατάσταση μεταξύ κρεοφαγίας και νηστείας, για να προετοιμαστούν σιγά - σιγά για τη νηστεία της Σαρακοστής.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Πατρινό Καρναβάλι</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a:t>
            </a:r>
            <a:r>
              <a:rPr lang="el-GR" b="1" dirty="0" smtClean="0"/>
              <a:t>Πατρινό καρναβάλι</a:t>
            </a:r>
            <a:r>
              <a:rPr lang="el-GR" dirty="0" smtClean="0"/>
              <a:t> είναι η μεγαλύτερη αποκριάτικη εκδήλωση στην Ελλάδα. Μετρά 180 χρόνια ιστορίας. Οι εκδηλώσεις αρχίζουν στις 17 Ιανουαρίου και διαρκούν μέχρι την Καθαρή Δευτέρα. Το καρναβάλι της Πάτρας δεν είναι μόνο μια συγκεκριμένη εκδήλωση αλλά ένα σύνολο εκδηλώσεων που περιλαμβάνουν χορούς, παρελάσεις, κυνήγι κρυμμένου θησαυρού, καρναβάλι των μικρών κ.ά. Κορυφώνεται το τελευταίο Σαββατοκύριακο της Αποκριάς με τη νυχτερινή ποδαράτη παρέλαση των πληρωμάτων του Σαββάτου, τη φαντασμαγορική μεγάλη Παρέλαση αρμάτων και πληρωμάτων της Κυριακής και τέλος το τελετουργικό κάψιμο του βασιλιά καρνάβαλου στο </a:t>
            </a:r>
            <a:r>
              <a:rPr lang="el-GR" dirty="0" err="1" smtClean="0"/>
              <a:t>μώλο</a:t>
            </a:r>
            <a:r>
              <a:rPr lang="el-GR" dirty="0" smtClean="0"/>
              <a:t> της Αγίου Νικολάου στο λιμάνι της Πάτρας. Χαρακτηριστικές αρχές του είναι ο αυθορμητισμός, ο αυτοσχεδιασμός, η πηγαία έμπνευση και ο εθελοντισμός.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Πατρινό Καρναβάλι</a:t>
            </a:r>
            <a:endParaRPr lang="el-GR" dirty="0"/>
          </a:p>
        </p:txBody>
      </p:sp>
      <p:pic>
        <p:nvPicPr>
          <p:cNvPr id="4" name="3 - Θέση περιεχομένου" descr="250px-Patraschariot.JPG"/>
          <p:cNvPicPr>
            <a:picLocks noGrp="1" noChangeAspect="1"/>
          </p:cNvPicPr>
          <p:nvPr>
            <p:ph idx="1"/>
          </p:nvPr>
        </p:nvPicPr>
        <p:blipFill>
          <a:blip r:embed="rId2" cstate="print"/>
          <a:stretch>
            <a:fillRect/>
          </a:stretch>
        </p:blipFill>
        <p:spPr>
          <a:xfrm>
            <a:off x="0" y="1857364"/>
            <a:ext cx="3500462" cy="2714644"/>
          </a:xfrm>
        </p:spPr>
      </p:pic>
      <p:pic>
        <p:nvPicPr>
          <p:cNvPr id="1026" name="Picture 2" descr="C:\Users\Ελληνκό σχολείο\Pictures\250px-Το_καρναβάλι_των_μικρών.JPG"/>
          <p:cNvPicPr>
            <a:picLocks noChangeAspect="1" noChangeArrowheads="1"/>
          </p:cNvPicPr>
          <p:nvPr/>
        </p:nvPicPr>
        <p:blipFill>
          <a:blip r:embed="rId3" cstate="print"/>
          <a:srcRect/>
          <a:stretch>
            <a:fillRect/>
          </a:stretch>
        </p:blipFill>
        <p:spPr bwMode="auto">
          <a:xfrm>
            <a:off x="5072034" y="1785926"/>
            <a:ext cx="4071966" cy="2786082"/>
          </a:xfrm>
          <a:prstGeom prst="rect">
            <a:avLst/>
          </a:prstGeom>
          <a:noFill/>
        </p:spPr>
      </p:pic>
      <p:pic>
        <p:nvPicPr>
          <p:cNvPr id="1027" name="Picture 3" descr="C:\Users\Ελληνκό σχολείο\Pictures\karnabal_0.jpg"/>
          <p:cNvPicPr>
            <a:picLocks noChangeAspect="1" noChangeArrowheads="1"/>
          </p:cNvPicPr>
          <p:nvPr/>
        </p:nvPicPr>
        <p:blipFill>
          <a:blip r:embed="rId4" cstate="print"/>
          <a:srcRect/>
          <a:stretch>
            <a:fillRect/>
          </a:stretch>
        </p:blipFill>
        <p:spPr bwMode="auto">
          <a:xfrm>
            <a:off x="2071670" y="3957618"/>
            <a:ext cx="4357718" cy="29003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τρελά κοστούμια! </a:t>
            </a:r>
            <a:endParaRPr lang="el-GR" dirty="0"/>
          </a:p>
        </p:txBody>
      </p:sp>
      <p:pic>
        <p:nvPicPr>
          <p:cNvPr id="2050" name="Picture 2" descr="C:\Users\Ελληνκό σχολείο\Pictures\patrinokarnavali.jpg"/>
          <p:cNvPicPr>
            <a:picLocks noChangeAspect="1" noChangeArrowheads="1"/>
          </p:cNvPicPr>
          <p:nvPr/>
        </p:nvPicPr>
        <p:blipFill>
          <a:blip r:embed="rId2" cstate="print"/>
          <a:srcRect/>
          <a:stretch>
            <a:fillRect/>
          </a:stretch>
        </p:blipFill>
        <p:spPr bwMode="auto">
          <a:xfrm>
            <a:off x="5005486" y="3714752"/>
            <a:ext cx="4138514" cy="2714644"/>
          </a:xfrm>
          <a:prstGeom prst="rect">
            <a:avLst/>
          </a:prstGeom>
          <a:noFill/>
        </p:spPr>
      </p:pic>
      <p:pic>
        <p:nvPicPr>
          <p:cNvPr id="6" name="5 - Θέση περιεχομένου" descr="karnavali-aftodioikisi.jpg"/>
          <p:cNvPicPr>
            <a:picLocks noGrp="1" noChangeAspect="1"/>
          </p:cNvPicPr>
          <p:nvPr>
            <p:ph idx="1"/>
          </p:nvPr>
        </p:nvPicPr>
        <p:blipFill>
          <a:blip r:embed="rId3" cstate="print"/>
          <a:stretch>
            <a:fillRect/>
          </a:stretch>
        </p:blipFill>
        <p:spPr>
          <a:xfrm>
            <a:off x="0" y="2000240"/>
            <a:ext cx="5500726" cy="30283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Νάουσα</a:t>
            </a:r>
            <a:r>
              <a:rPr lang="el-GR" dirty="0" smtClean="0"/>
              <a:t/>
            </a:r>
            <a:br>
              <a:rPr lang="el-GR" dirty="0" smtClean="0"/>
            </a:br>
            <a:endParaRPr lang="el-GR" dirty="0"/>
          </a:p>
        </p:txBody>
      </p:sp>
      <p:sp>
        <p:nvSpPr>
          <p:cNvPr id="7" name="6 - Θέση περιεχομένου"/>
          <p:cNvSpPr>
            <a:spLocks noGrp="1"/>
          </p:cNvSpPr>
          <p:nvPr>
            <p:ph idx="1"/>
          </p:nvPr>
        </p:nvSpPr>
        <p:spPr/>
        <p:txBody>
          <a:bodyPr/>
          <a:lstStyle/>
          <a:p>
            <a:r>
              <a:rPr lang="el-GR" dirty="0" smtClean="0"/>
              <a:t>«</a:t>
            </a:r>
            <a:r>
              <a:rPr lang="el-GR" dirty="0" smtClean="0"/>
              <a:t>Γενίτσαροι </a:t>
            </a:r>
            <a:r>
              <a:rPr lang="el-GR" dirty="0" smtClean="0"/>
              <a:t>και </a:t>
            </a:r>
            <a:r>
              <a:rPr lang="el-GR" dirty="0" err="1" smtClean="0"/>
              <a:t>Μπούλες</a:t>
            </a:r>
            <a:r>
              <a:rPr lang="el-GR" dirty="0" smtClean="0"/>
              <a:t>»</a:t>
            </a:r>
          </a:p>
          <a:p>
            <a:endParaRPr lang="el-GR" dirty="0"/>
          </a:p>
        </p:txBody>
      </p:sp>
      <p:pic>
        <p:nvPicPr>
          <p:cNvPr id="8" name="7 - Εικόνα" descr="http://downloads.naftemporiki.gr.edgesuite.net/static/13/02/22/gen.jpg"/>
          <p:cNvPicPr/>
          <p:nvPr/>
        </p:nvPicPr>
        <p:blipFill>
          <a:blip r:embed="rId2" cstate="print"/>
          <a:srcRect/>
          <a:stretch>
            <a:fillRect/>
          </a:stretch>
        </p:blipFill>
        <p:spPr bwMode="auto">
          <a:xfrm>
            <a:off x="500034" y="2500306"/>
            <a:ext cx="7929618" cy="435769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err="1" smtClean="0"/>
              <a:t>Σοχός</a:t>
            </a:r>
            <a:r>
              <a:rPr lang="el-GR" b="1" dirty="0" smtClean="0"/>
              <a:t>, Θεσσαλονίκη</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a:t>
            </a:r>
            <a:r>
              <a:rPr lang="el-GR" dirty="0" err="1" smtClean="0"/>
              <a:t>Κουδουνοφόροι</a:t>
            </a:r>
            <a:r>
              <a:rPr lang="el-GR" dirty="0" smtClean="0"/>
              <a:t>» </a:t>
            </a:r>
            <a:r>
              <a:rPr lang="el-GR" dirty="0" smtClean="0"/>
              <a:t> </a:t>
            </a:r>
          </a:p>
          <a:p>
            <a:endParaRPr lang="el-GR" dirty="0"/>
          </a:p>
        </p:txBody>
      </p:sp>
      <p:pic>
        <p:nvPicPr>
          <p:cNvPr id="4" name="asset_13573" descr="http://www.clickatlife.gr/fu/p/13573/632/395/0x00000000004c5d97/2/ta-apokriatika-ethima-ana-tin-ellada.jpg"/>
          <p:cNvPicPr/>
          <p:nvPr/>
        </p:nvPicPr>
        <p:blipFill>
          <a:blip r:embed="rId2" cstate="print"/>
          <a:srcRect/>
          <a:stretch>
            <a:fillRect/>
          </a:stretch>
        </p:blipFill>
        <p:spPr bwMode="auto">
          <a:xfrm>
            <a:off x="1714480" y="2428868"/>
            <a:ext cx="6429420" cy="442913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Ξάνθη </a:t>
            </a:r>
            <a:r>
              <a:rPr lang="el-GR" dirty="0" smtClean="0"/>
              <a:t>«κάψιμο του </a:t>
            </a:r>
            <a:r>
              <a:rPr lang="el-GR" dirty="0" err="1" smtClean="0"/>
              <a:t>Τζάρου</a:t>
            </a:r>
            <a:r>
              <a:rPr lang="el-GR" dirty="0" smtClean="0"/>
              <a:t>»</a:t>
            </a:r>
            <a:endParaRPr lang="el-GR" dirty="0"/>
          </a:p>
        </p:txBody>
      </p:sp>
      <p:pic>
        <p:nvPicPr>
          <p:cNvPr id="1027" name="Picture 3" descr="C:\Users\Ελληνικό Σχολείο\Pictures\090208caxTZA-008.jpg"/>
          <p:cNvPicPr>
            <a:picLocks noGrp="1" noChangeAspect="1" noChangeArrowheads="1"/>
          </p:cNvPicPr>
          <p:nvPr>
            <p:ph idx="1"/>
          </p:nvPr>
        </p:nvPicPr>
        <p:blipFill>
          <a:blip r:embed="rId2"/>
          <a:srcRect/>
          <a:stretch>
            <a:fillRect/>
          </a:stretch>
        </p:blipFill>
        <p:spPr bwMode="auto">
          <a:xfrm>
            <a:off x="857224" y="2031400"/>
            <a:ext cx="7215238" cy="4826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TotalTime>
  <Words>143</Words>
  <Application>Microsoft Office PowerPoint</Application>
  <PresentationFormat>Προβολή στην οθόνη (4:3)</PresentationFormat>
  <Paragraphs>31</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Ροή</vt:lpstr>
      <vt:lpstr>Απόκριες</vt:lpstr>
      <vt:lpstr>Τι σημαίνουν ‘Αποκριες’;</vt:lpstr>
      <vt:lpstr>Oι εβδομάδες</vt:lpstr>
      <vt:lpstr>Πατρινό Καρναβάλι</vt:lpstr>
      <vt:lpstr>Πατρινό Καρναβάλι</vt:lpstr>
      <vt:lpstr>Τα τρελά κοστούμια! </vt:lpstr>
      <vt:lpstr>Νάουσα </vt:lpstr>
      <vt:lpstr>Σοχός, Θεσσαλονίκη </vt:lpstr>
      <vt:lpstr>Ξάνθη «κάψιμο του Τζάρου»</vt:lpstr>
      <vt:lpstr>Κοζάνη</vt:lpstr>
      <vt:lpstr>Νάξος κορδελάτοι</vt:lpstr>
      <vt:lpstr>Κέρκυρα</vt:lpstr>
      <vt:lpstr>Γαλαξείδι</vt:lpstr>
      <vt:lpstr>Το αγαπημένο μου έθιμο</vt:lpstr>
      <vt:lpstr>Τα «στοιχειά» </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Απόκριες</dc:title>
  <dc:creator>Ελληνκό σχολείο</dc:creator>
  <cp:lastModifiedBy>Ελληνικό Σχολείο</cp:lastModifiedBy>
  <cp:revision>15</cp:revision>
  <dcterms:created xsi:type="dcterms:W3CDTF">2015-02-15T07:10:54Z</dcterms:created>
  <dcterms:modified xsi:type="dcterms:W3CDTF">2017-02-19T08:27:17Z</dcterms:modified>
</cp:coreProperties>
</file>