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8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8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160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7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2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4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6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4808-8F5B-465A-B1FB-1E0EF8277D5A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E36EFA-161D-45B0-9001-A6A04C52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92F6-FEDA-C26D-8BBA-AFD8A70E6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364598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«Восприятие русской литературы в греческой</a:t>
            </a:r>
            <a:b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</a:b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послевоенной поэзии»</a:t>
            </a:r>
            <a:br>
              <a:rPr lang="ru-RU" b="0" i="0" dirty="0">
                <a:solidFill>
                  <a:srgbClr val="34343C"/>
                </a:solidFill>
                <a:effectLst/>
                <a:latin typeface="YS Text"/>
              </a:rPr>
            </a:br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Palatino Linotype" panose="02040502050505030304" pitchFamily="18" charset="0"/>
              </a:rPr>
              <a:t>" </a:t>
            </a:r>
            <a:r>
              <a:rPr lang="el-GR" b="0" i="0" dirty="0">
                <a:solidFill>
                  <a:schemeClr val="accent6">
                    <a:lumMod val="50000"/>
                  </a:schemeClr>
                </a:solidFill>
                <a:effectLst/>
                <a:latin typeface="Palatino Linotype" panose="02040502050505030304" pitchFamily="18" charset="0"/>
              </a:rPr>
              <a:t>Η πρόσληψη της ρωσικής λογοτεχνίας στην ελληνική</a:t>
            </a:r>
            <a:br>
              <a:rPr lang="el-GR" b="0" i="0" dirty="0">
                <a:solidFill>
                  <a:schemeClr val="accent6">
                    <a:lumMod val="50000"/>
                  </a:schemeClr>
                </a:solidFill>
                <a:effectLst/>
                <a:latin typeface="Palatino Linotype" panose="02040502050505030304" pitchFamily="18" charset="0"/>
              </a:rPr>
            </a:br>
            <a:r>
              <a:rPr lang="el-GR" b="0" i="0" dirty="0">
                <a:solidFill>
                  <a:schemeClr val="accent6">
                    <a:lumMod val="50000"/>
                  </a:schemeClr>
                </a:solidFill>
                <a:effectLst/>
                <a:latin typeface="Palatino Linotype" panose="02040502050505030304" pitchFamily="18" charset="0"/>
              </a:rPr>
              <a:t>μεταπολεμική ποίηση" !!!</a:t>
            </a:r>
            <a:br>
              <a:rPr lang="el-GR" b="0" i="0" dirty="0">
                <a:solidFill>
                  <a:srgbClr val="34343C"/>
                </a:solidFill>
                <a:effectLst/>
                <a:latin typeface="YS Tex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8540A-3116-F514-5D8C-31C3600CD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7361-3F5B-B2A9-684D-8CC04E16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with a beard sitting in a chair&#10;&#10;Description automatically generated">
            <a:extLst>
              <a:ext uri="{FF2B5EF4-FFF2-40B4-BE49-F238E27FC236}">
                <a16:creationId xmlns:a16="http://schemas.microsoft.com/office/drawing/2014/main" id="{39E1F919-7AA4-F4F1-2FA2-CADF2FA80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3" y="314442"/>
            <a:ext cx="3829740" cy="4782412"/>
          </a:xfrm>
        </p:spPr>
      </p:pic>
      <p:pic>
        <p:nvPicPr>
          <p:cNvPr id="7" name="Content Placeholder 5" descr="A person looking at another person&#10;&#10;Description automatically generated">
            <a:extLst>
              <a:ext uri="{FF2B5EF4-FFF2-40B4-BE49-F238E27FC236}">
                <a16:creationId xmlns:a16="http://schemas.microsoft.com/office/drawing/2014/main" id="{B468F41A-61FE-0945-EA04-0C4FAEE96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85" y="190500"/>
            <a:ext cx="5829300" cy="3238500"/>
          </a:xfrm>
          <a:prstGeom prst="rect">
            <a:avLst/>
          </a:prstGeom>
        </p:spPr>
      </p:pic>
      <p:pic>
        <p:nvPicPr>
          <p:cNvPr id="8" name="Content Placeholder 7" descr="A person in a black shirt&#10;&#10;Description automatically generated">
            <a:extLst>
              <a:ext uri="{FF2B5EF4-FFF2-40B4-BE49-F238E27FC236}">
                <a16:creationId xmlns:a16="http://schemas.microsoft.com/office/drawing/2014/main" id="{F5D4CF5D-9635-561E-A2C2-E5D430868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521" y="3460873"/>
            <a:ext cx="4130513" cy="33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9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65B-3E0C-65CC-CBD4-EAD956E4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 descr="A person with a mustache&#10;&#10;Description automatically generated">
            <a:extLst>
              <a:ext uri="{FF2B5EF4-FFF2-40B4-BE49-F238E27FC236}">
                <a16:creationId xmlns:a16="http://schemas.microsoft.com/office/drawing/2014/main" id="{B08D7E1C-0F18-5479-B583-31924FE22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41" y="1054939"/>
            <a:ext cx="2598758" cy="1700122"/>
          </a:xfrm>
        </p:spPr>
      </p:pic>
      <p:pic>
        <p:nvPicPr>
          <p:cNvPr id="21" name="Picture 20" descr="A person in a suit and tie&#10;&#10;Description automatically generated">
            <a:extLst>
              <a:ext uri="{FF2B5EF4-FFF2-40B4-BE49-F238E27FC236}">
                <a16:creationId xmlns:a16="http://schemas.microsoft.com/office/drawing/2014/main" id="{78AF77F4-E04C-0224-B0FE-5EE1FE4AA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09" y="3207958"/>
            <a:ext cx="2704231" cy="2704231"/>
          </a:xfrm>
          <a:prstGeom prst="rect">
            <a:avLst/>
          </a:prstGeom>
        </p:spPr>
      </p:pic>
      <p:pic>
        <p:nvPicPr>
          <p:cNvPr id="23" name="Picture 22" descr="A close-up of a person&#10;&#10;Description automatically generated">
            <a:extLst>
              <a:ext uri="{FF2B5EF4-FFF2-40B4-BE49-F238E27FC236}">
                <a16:creationId xmlns:a16="http://schemas.microsoft.com/office/drawing/2014/main" id="{22AC9073-8F17-FC9F-EEDF-E54671750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59" y="1561438"/>
            <a:ext cx="2339009" cy="3391563"/>
          </a:xfrm>
          <a:prstGeom prst="rect">
            <a:avLst/>
          </a:prstGeom>
        </p:spPr>
      </p:pic>
      <p:pic>
        <p:nvPicPr>
          <p:cNvPr id="26" name="Picture 25" descr="A person with a beard and mustache leaning against a stone wall&#10;&#10;Description automatically generated">
            <a:extLst>
              <a:ext uri="{FF2B5EF4-FFF2-40B4-BE49-F238E27FC236}">
                <a16:creationId xmlns:a16="http://schemas.microsoft.com/office/drawing/2014/main" id="{50EC135B-48FA-E2FA-3977-5DB5A0C59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4" y="1134966"/>
            <a:ext cx="44672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12D1-847A-E591-5912-C51CF2DC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A person with grey hair&#10;&#10;Description automatically generated">
            <a:extLst>
              <a:ext uri="{FF2B5EF4-FFF2-40B4-BE49-F238E27FC236}">
                <a16:creationId xmlns:a16="http://schemas.microsoft.com/office/drawing/2014/main" id="{7731F962-4799-1076-1AD5-B597443FF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95" y="624110"/>
            <a:ext cx="3810000" cy="2190750"/>
          </a:xfrm>
        </p:spPr>
      </p:pic>
      <p:pic>
        <p:nvPicPr>
          <p:cNvPr id="16" name="Picture 15" descr="A person with a bow tie and a building&#10;&#10;Description automatically generated">
            <a:extLst>
              <a:ext uri="{FF2B5EF4-FFF2-40B4-BE49-F238E27FC236}">
                <a16:creationId xmlns:a16="http://schemas.microsoft.com/office/drawing/2014/main" id="{CE672724-2B01-3F2F-EC9B-A77A8942D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01" y="1180702"/>
            <a:ext cx="6191250" cy="4229100"/>
          </a:xfrm>
          <a:prstGeom prst="rect">
            <a:avLst/>
          </a:prstGeom>
        </p:spPr>
      </p:pic>
      <p:pic>
        <p:nvPicPr>
          <p:cNvPr id="18" name="Picture 17" descr="A person in a suit&#10;&#10;Description automatically generated">
            <a:extLst>
              <a:ext uri="{FF2B5EF4-FFF2-40B4-BE49-F238E27FC236}">
                <a16:creationId xmlns:a16="http://schemas.microsoft.com/office/drawing/2014/main" id="{623F8072-E20A-3EBE-7318-F3C0CE1C0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34" y="3213162"/>
            <a:ext cx="3810000" cy="27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3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40CE-1EDE-9901-A75D-0B87182F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ver of a book&#10;&#10;Description automatically generated">
            <a:extLst>
              <a:ext uri="{FF2B5EF4-FFF2-40B4-BE49-F238E27FC236}">
                <a16:creationId xmlns:a16="http://schemas.microsoft.com/office/drawing/2014/main" id="{C77C673D-FD5E-1E7E-3D71-15838F1E8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5" y="647700"/>
            <a:ext cx="1819275" cy="2514600"/>
          </a:xfr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43F91BC-7F60-7EFF-9732-26DEC072F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62" y="3854230"/>
            <a:ext cx="1790700" cy="2552700"/>
          </a:xfrm>
          <a:prstGeom prst="rect">
            <a:avLst/>
          </a:prstGeom>
        </p:spPr>
      </p:pic>
      <p:pic>
        <p:nvPicPr>
          <p:cNvPr id="9" name="Picture 8" descr="A document with text and a seal&#10;&#10;Description automatically generated">
            <a:extLst>
              <a:ext uri="{FF2B5EF4-FFF2-40B4-BE49-F238E27FC236}">
                <a16:creationId xmlns:a16="http://schemas.microsoft.com/office/drawing/2014/main" id="{3BDB26EC-F1F5-82A9-5F27-EB0265C20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51" y="624110"/>
            <a:ext cx="1866900" cy="2447925"/>
          </a:xfrm>
          <a:prstGeom prst="rect">
            <a:avLst/>
          </a:prstGeom>
        </p:spPr>
      </p:pic>
      <p:pic>
        <p:nvPicPr>
          <p:cNvPr id="11" name="Picture 10" descr="A person sitting in a chair with a book&#10;&#10;Description automatically generated">
            <a:extLst>
              <a:ext uri="{FF2B5EF4-FFF2-40B4-BE49-F238E27FC236}">
                <a16:creationId xmlns:a16="http://schemas.microsoft.com/office/drawing/2014/main" id="{AEA5DC3E-AD42-C1F9-6705-95F6F862A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1" y="3854230"/>
            <a:ext cx="1790700" cy="2552700"/>
          </a:xfrm>
          <a:prstGeom prst="rect">
            <a:avLst/>
          </a:prstGeom>
        </p:spPr>
      </p:pic>
      <p:pic>
        <p:nvPicPr>
          <p:cNvPr id="13" name="Picture 12" descr="A book on a green surface&#10;&#10;Description automatically generated">
            <a:extLst>
              <a:ext uri="{FF2B5EF4-FFF2-40B4-BE49-F238E27FC236}">
                <a16:creationId xmlns:a16="http://schemas.microsoft.com/office/drawing/2014/main" id="{99CD96D3-2054-8EF0-DFD5-BC2B19E7B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22" y="629742"/>
            <a:ext cx="2133600" cy="2133600"/>
          </a:xfrm>
          <a:prstGeom prst="rect">
            <a:avLst/>
          </a:prstGeom>
        </p:spPr>
      </p:pic>
      <p:pic>
        <p:nvPicPr>
          <p:cNvPr id="15" name="Picture 1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0B12B65-FA79-91C5-9F38-7383DB4F73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6" y="419576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9840-DF5B-02E8-8303-9FF9C71C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F1885D21-0887-7E7E-186F-BBA269FCB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2616351" y="568665"/>
            <a:ext cx="1988682" cy="2961407"/>
          </a:xfrm>
        </p:spPr>
      </p:pic>
      <p:pic>
        <p:nvPicPr>
          <p:cNvPr id="7" name="Picture 6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7D284FCF-7B5E-7636-BFF4-2F9CFB928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81" y="3878869"/>
            <a:ext cx="2066442" cy="2763866"/>
          </a:xfrm>
          <a:prstGeom prst="rect">
            <a:avLst/>
          </a:prstGeom>
        </p:spPr>
      </p:pic>
      <p:pic>
        <p:nvPicPr>
          <p:cNvPr id="10" name="Picture 9" descr="A person holding a cigarette&#10;&#10;Description automatically generated">
            <a:extLst>
              <a:ext uri="{FF2B5EF4-FFF2-40B4-BE49-F238E27FC236}">
                <a16:creationId xmlns:a16="http://schemas.microsoft.com/office/drawing/2014/main" id="{1BB4793D-1BF4-C240-6A6C-CA7DD8094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37" y="3711112"/>
            <a:ext cx="3156667" cy="2952572"/>
          </a:xfrm>
          <a:prstGeom prst="rect">
            <a:avLst/>
          </a:prstGeom>
        </p:spPr>
      </p:pic>
      <p:pic>
        <p:nvPicPr>
          <p:cNvPr id="13" name="Picture 12" descr="A person with a beard&#10;&#10;Description automatically generated">
            <a:extLst>
              <a:ext uri="{FF2B5EF4-FFF2-40B4-BE49-F238E27FC236}">
                <a16:creationId xmlns:a16="http://schemas.microsoft.com/office/drawing/2014/main" id="{325EBD27-CD4E-797E-4C71-0226DFFE8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55" y="371884"/>
            <a:ext cx="3156666" cy="25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73A4-EC4A-2D96-8E8D-F5DEC1AD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BF8F3-B99F-AED0-208B-9C1C55A4A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Πατρίκιος, Τίτος, 1928- | bookpoint.gr">
            <a:extLst>
              <a:ext uri="{FF2B5EF4-FFF2-40B4-BE49-F238E27FC236}">
                <a16:creationId xmlns:a16="http://schemas.microsoft.com/office/drawing/2014/main" id="{9C53AA00-C726-90C4-7246-28A9198A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" y="371476"/>
            <a:ext cx="4941325" cy="57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Μαρτίου – Μανόλης Αναγνωστάκης • Fractal">
            <a:extLst>
              <a:ext uri="{FF2B5EF4-FFF2-40B4-BE49-F238E27FC236}">
                <a16:creationId xmlns:a16="http://schemas.microsoft.com/office/drawing/2014/main" id="{41D2412D-0F2E-AA19-C85A-9DB9B39B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03" y="827108"/>
            <a:ext cx="4815909" cy="48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9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158C-1513-A987-500E-769D9E71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Τάσος Λειβαδίτης: Η ζωή και το ποιητικό έργο - Βιογραφία - Σαν Σήμερα .gr">
            <a:extLst>
              <a:ext uri="{FF2B5EF4-FFF2-40B4-BE49-F238E27FC236}">
                <a16:creationId xmlns:a16="http://schemas.microsoft.com/office/drawing/2014/main" id="{73C5EA52-ED38-CCBD-F753-5D4A3626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54" y="85725"/>
            <a:ext cx="498157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λεξάνδρου, Άρης - Ποιήματα">
            <a:extLst>
              <a:ext uri="{FF2B5EF4-FFF2-40B4-BE49-F238E27FC236}">
                <a16:creationId xmlns:a16="http://schemas.microsoft.com/office/drawing/2014/main" id="{25D2EC76-F87F-409F-54B3-A01110F9B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06" y="480835"/>
            <a:ext cx="3387877" cy="46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Γιώργος Κοροπούλης, ποιητής: Οι νεκροί γνωρίζουν τι συνέβη, αλλά όχι τι  συμβαίνει αυτή τη στιγμή… - Δρόμος της Αριστεράς">
            <a:extLst>
              <a:ext uri="{FF2B5EF4-FFF2-40B4-BE49-F238E27FC236}">
                <a16:creationId xmlns:a16="http://schemas.microsoft.com/office/drawing/2014/main" id="{C9B9AF2B-2911-6044-CECF-ADCB708CD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r="16336" b="1612"/>
          <a:stretch/>
        </p:blipFill>
        <p:spPr bwMode="auto">
          <a:xfrm>
            <a:off x="2313829" y="3960826"/>
            <a:ext cx="3782171" cy="28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3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DB63-C6CC-ACA2-BB4F-CBCF3FF0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Δημήτρης Ελευθεράκης (1978-2020)">
            <a:extLst>
              <a:ext uri="{FF2B5EF4-FFF2-40B4-BE49-F238E27FC236}">
                <a16:creationId xmlns:a16="http://schemas.microsoft.com/office/drawing/2014/main" id="{DA8B1455-99BA-5839-843A-766C6C98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6" y="2262079"/>
            <a:ext cx="5936645" cy="33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Χάρης Βλαβιανός: Απο το Α ως το Ω | Η ΚΑΘΗΜΕΡΙΝΗ">
            <a:extLst>
              <a:ext uri="{FF2B5EF4-FFF2-40B4-BE49-F238E27FC236}">
                <a16:creationId xmlns:a16="http://schemas.microsoft.com/office/drawing/2014/main" id="{6A9915B4-14C4-000E-934E-CF06A84B7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70" y="1386178"/>
            <a:ext cx="4674442" cy="29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937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25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Palatino Linotype</vt:lpstr>
      <vt:lpstr>Wingdings 3</vt:lpstr>
      <vt:lpstr>YS Text</vt:lpstr>
      <vt:lpstr>Wisp</vt:lpstr>
      <vt:lpstr>«Восприятие русской литературы в греческой послевоенной поэзии» " Η πρόσληψη της ρωσικής λογοτεχνίας στην ελληνική μεταπολεμική ποίηση" !!!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???</dc:creator>
  <cp:lastModifiedBy>Теодора Янници</cp:lastModifiedBy>
  <cp:revision>17</cp:revision>
  <dcterms:created xsi:type="dcterms:W3CDTF">2026-04-23T10:01:03Z</dcterms:created>
  <dcterms:modified xsi:type="dcterms:W3CDTF">2026-06-25T10:12:48Z</dcterms:modified>
</cp:coreProperties>
</file>