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305" r:id="rId39"/>
    <p:sldId id="311" r:id="rId40"/>
    <p:sldId id="306" r:id="rId41"/>
    <p:sldId id="312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0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Overla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6" name="TextBox 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051B2F8-2C63-4E14-8AE8-EC5673CEB415}" type="datetimeFigureOut">
              <a:rPr lang="ru-RU"/>
              <a:pPr>
                <a:defRPr/>
              </a:pPr>
              <a:t>14.05.2021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58843-6735-4429-A40F-0E0A3EDD6C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4435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4"/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8763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ru-RU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5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6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236C0-CFED-4AE5-8998-0BA61946C06C}" type="datetimeFigureOut">
              <a:rPr lang="ru-RU"/>
              <a:pPr>
                <a:defRPr/>
              </a:pPr>
              <a:t>14.05.2021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5A264-9DCE-40AB-B69A-D8EDD946FD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0355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 rot="5400000">
            <a:off x="3908425" y="2881313"/>
            <a:ext cx="5481637" cy="922338"/>
            <a:chOff x="1815339" y="1381459"/>
            <a:chExt cx="5480154" cy="923330"/>
          </a:xfrm>
        </p:grpSpPr>
        <p:sp>
          <p:nvSpPr>
            <p:cNvPr id="5" name="TextBox 4"/>
            <p:cNvSpPr txBox="1">
              <a:spLocks noChangeArrowheads="1"/>
            </p:cNvSpPr>
            <p:nvPr/>
          </p:nvSpPr>
          <p:spPr bwMode="auto">
            <a:xfrm>
              <a:off x="4146745" y="1381458"/>
              <a:ext cx="87765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ru-RU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2"/>
            <p:cNvCxnSpPr/>
            <p:nvPr/>
          </p:nvCxnSpPr>
          <p:spPr>
            <a:xfrm flipH="1" flipV="1">
              <a:off x="1815339" y="1924967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3"/>
            <p:cNvCxnSpPr/>
            <p:nvPr/>
          </p:nvCxnSpPr>
          <p:spPr>
            <a:xfrm rot="10800000">
              <a:off x="4826011" y="1928146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6FD19-ADE7-4625-AB9C-139017F968C3}" type="datetimeFigureOut">
              <a:rPr lang="ru-RU"/>
              <a:pPr>
                <a:defRPr/>
              </a:pPr>
              <a:t>14.05.2021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C7ACD-8685-4476-B7FE-999881D80F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8041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4"/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8763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ru-RU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3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4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AE429-9A25-4F3F-BB0C-649EA07DCCFA}" type="datetimeFigureOut">
              <a:rPr lang="ru-RU"/>
              <a:pPr>
                <a:defRPr/>
              </a:pPr>
              <a:t>14.05.2021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DB652-6208-434B-957A-C8A8779C40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2868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overOverl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173163" y="2887663"/>
            <a:ext cx="6778625" cy="923925"/>
            <a:chOff x="1172584" y="1381459"/>
            <a:chExt cx="6779110" cy="923330"/>
          </a:xfrm>
        </p:grpSpPr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8763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ru-RU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2033" y="1927207"/>
              <a:ext cx="3119661" cy="158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E1A9C-CA59-46F2-B3BB-ED67A5D1850A}" type="datetimeFigureOut">
              <a:rPr lang="ru-RU"/>
              <a:pPr>
                <a:defRPr/>
              </a:pPr>
              <a:t>14.05.2021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6CEC5-B956-4FF6-AC6F-8904CFF3B4C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12511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8763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ru-RU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92413-7801-4FDB-8C3E-62B35C2AABD8}" type="datetimeFigureOut">
              <a:rPr lang="ru-RU"/>
              <a:pPr>
                <a:defRPr/>
              </a:pPr>
              <a:t>14.05.2021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73472-D4A5-46E1-B352-BCF8074CB0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3831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8" name="TextBox 7"/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8763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ru-RU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9" name="Straight Connector 16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7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55DE4-3A99-411D-B116-AA734959C835}" type="datetimeFigureOut">
              <a:rPr lang="ru-RU"/>
              <a:pPr>
                <a:defRPr/>
              </a:pPr>
              <a:t>14.05.2021</a:t>
            </a:fld>
            <a:endParaRPr lang="ru-RU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5B9F1-1926-404D-86C6-FD659A3D7E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6066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4" name="TextBox 3"/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8763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ru-RU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5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5D3D7-B662-4291-836B-2A478BFEF5F1}" type="datetimeFigureOut">
              <a:rPr lang="ru-RU"/>
              <a:pPr>
                <a:defRPr/>
              </a:pPr>
              <a:t>14.05.2021</a:t>
            </a:fld>
            <a:endParaRPr lang="ru-RU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1E786-5EF9-4088-9ED6-E23AFFA55E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67234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A5905-A6AC-4E4F-AA00-96A5552FE035}" type="datetimeFigureOut">
              <a:rPr lang="ru-RU"/>
              <a:pPr>
                <a:defRPr/>
              </a:pPr>
              <a:t>14.05.2021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A2753-F551-4608-9BD9-8EE3ED5473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8259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E00B5-8C7B-4525-874D-393D5AA719C9}" type="datetimeFigureOut">
              <a:rPr lang="ru-RU"/>
              <a:pPr>
                <a:defRPr/>
              </a:pPr>
              <a:t>14.05.2021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49BD4-780B-49FC-99B4-45DA3C663B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5043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BA79B-D5E8-4D20-9A37-975B0A67E007}" type="datetimeFigureOut">
              <a:rPr lang="ru-RU"/>
              <a:pPr>
                <a:defRPr/>
              </a:pPr>
              <a:t>14.05.2021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83EA0-9988-4931-A1AD-A67423F764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67249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688975" y="569913"/>
            <a:ext cx="77565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98500" y="2247900"/>
            <a:ext cx="774700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63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84EC69-D04A-42E6-B5CD-21A803F4F92D}" type="datetimeFigureOut">
              <a:rPr lang="ru-RU"/>
              <a:pPr>
                <a:defRPr/>
              </a:pPr>
              <a:t>14.05.2021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0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8925" y="61610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7F5FA0C-231D-40F5-B729-74565F42C8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69" r:id="rId7"/>
    <p:sldLayoutId id="2147483870" r:id="rId8"/>
    <p:sldLayoutId id="2147483871" r:id="rId9"/>
    <p:sldLayoutId id="2147483878" r:id="rId10"/>
    <p:sldLayoutId id="21474838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125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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76288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"/>
        <a:defRPr sz="22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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508125" indent="-3190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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828800" indent="-3190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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ecucenter.ru/ru/announcements/genocid__pravo_na_pamyat_05_11.htm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1340768"/>
            <a:ext cx="6777318" cy="173198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effectLst/>
                <a:hlinkClick r:id="rId2"/>
              </a:rPr>
              <a:t>«Геноцид – право на память»</a:t>
            </a:r>
            <a:br>
              <a:rPr lang="ru-RU" b="1" dirty="0">
                <a:effectLst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767138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4800" b="1" dirty="0"/>
              <a:t>«Γενοκτονία – δικαίωμα στη μνήμη»</a:t>
            </a:r>
            <a:endParaRPr lang="ru-RU" sz="4800" b="1" dirty="0"/>
          </a:p>
        </p:txBody>
      </p:sp>
    </p:spTree>
  </p:cSld>
  <p:clrMapOvr>
    <a:masterClrMapping/>
  </p:clrMapOvr>
  <p:transition spd="slow" advTm="3725">
    <p:blinds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677863" y="4668838"/>
            <a:ext cx="7767637" cy="344487"/>
          </a:xfrm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19459" name="Текст 3"/>
          <p:cNvSpPr>
            <a:spLocks noGrp="1"/>
          </p:cNvSpPr>
          <p:nvPr>
            <p:ph type="body" sz="half" idx="2"/>
          </p:nvPr>
        </p:nvSpPr>
        <p:spPr>
          <a:xfrm>
            <a:off x="688975" y="5084763"/>
            <a:ext cx="7756525" cy="1044575"/>
          </a:xfrm>
        </p:spPr>
        <p:txBody>
          <a:bodyPr/>
          <a:lstStyle/>
          <a:p>
            <a:pPr eaLnBrk="1" hangingPunct="1"/>
            <a:r>
              <a:rPr lang="el-GR" altLang="ru-RU" sz="2000">
                <a:solidFill>
                  <a:srgbClr val="0B0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Πιστοποιητικά γεννήσεως και βαπτίσεως Ιεράς Μητροπόλεως Ροδοπόλεως / 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Свидетельства о рождении и крещении</a:t>
            </a:r>
            <a:r>
              <a:rPr lang="el-GR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выданные Священной Метрополией Родополиса</a:t>
            </a:r>
            <a:endParaRPr lang="ru-RU" altLang="ru-RU" sz="20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27" b="2027"/>
          <a:stretch>
            <a:fillRect/>
          </a:stretch>
        </p:blipFill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305">
    <p:blinds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8" y="115888"/>
            <a:ext cx="4373562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1"/>
          <p:cNvSpPr txBox="1">
            <a:spLocks noChangeArrowheads="1"/>
          </p:cNvSpPr>
          <p:nvPr/>
        </p:nvSpPr>
        <p:spPr bwMode="auto">
          <a:xfrm>
            <a:off x="5292725" y="1844675"/>
            <a:ext cx="324008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400">
                <a:solidFill>
                  <a:srgbClr val="262626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"/>
              <a:defRPr sz="2200">
                <a:solidFill>
                  <a:srgbClr val="262626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000">
                <a:solidFill>
                  <a:srgbClr val="262626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>
                <a:solidFill>
                  <a:srgbClr val="262626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l-GR" altLang="ru-RU" sz="2000">
                <a:solidFill>
                  <a:srgbClr val="0B0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Επιστολόχαρτο εμπορικού οίκου «Νικολάου Ιωακειμίδη» / 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Бланк Торгового дома</a:t>
            </a:r>
            <a:r>
              <a:rPr lang="el-GR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Николая Иоакимиди</a:t>
            </a:r>
            <a:r>
              <a:rPr lang="el-GR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altLang="ru-RU" sz="2000">
              <a:solidFill>
                <a:schemeClr val="tx1"/>
              </a:solidFill>
              <a:latin typeface="Book Antiqua" panose="0204060205030503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 spd="slow" advTm="3445">
    <p:blinds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677863" y="4668838"/>
            <a:ext cx="7767637" cy="644525"/>
          </a:xfrm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21507" name="Текст 3"/>
          <p:cNvSpPr>
            <a:spLocks noGrp="1"/>
          </p:cNvSpPr>
          <p:nvPr>
            <p:ph type="body" sz="half" idx="2"/>
          </p:nvPr>
        </p:nvSpPr>
        <p:spPr>
          <a:xfrm>
            <a:off x="688975" y="5324475"/>
            <a:ext cx="7756525" cy="804863"/>
          </a:xfrm>
        </p:spPr>
        <p:txBody>
          <a:bodyPr/>
          <a:lstStyle/>
          <a:p>
            <a:pPr eaLnBrk="1" hangingPunct="1"/>
            <a:r>
              <a:rPr lang="el-GR" altLang="ru-RU" sz="2000">
                <a:solidFill>
                  <a:srgbClr val="0B0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Καρτ ποστάλ του Φροντιστηρίου της Τραπεζούντας /</a:t>
            </a:r>
            <a:r>
              <a:rPr lang="el-GR" altLang="ru-RU" sz="2000">
                <a:solidFill>
                  <a:srgbClr val="000099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Открытка с видом на Греческую Школу Трапезунды</a:t>
            </a:r>
            <a:endParaRPr lang="ru-RU" altLang="ru-RU" sz="20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10" b="2510"/>
          <a:stretch>
            <a:fillRect/>
          </a:stretch>
        </p:blipFill>
        <p:spPr>
          <a:xfrm rot="240000">
            <a:off x="1490099" y="119984"/>
            <a:ext cx="5745589" cy="433194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007"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677863" y="4668838"/>
            <a:ext cx="7767637" cy="644525"/>
          </a:xfrm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22531" name="Текст 3"/>
          <p:cNvSpPr>
            <a:spLocks noGrp="1"/>
          </p:cNvSpPr>
          <p:nvPr>
            <p:ph type="body" sz="half" idx="2"/>
          </p:nvPr>
        </p:nvSpPr>
        <p:spPr>
          <a:xfrm>
            <a:off x="688975" y="5324475"/>
            <a:ext cx="7756525" cy="804863"/>
          </a:xfrm>
        </p:spPr>
        <p:txBody>
          <a:bodyPr/>
          <a:lstStyle/>
          <a:p>
            <a:pPr eaLnBrk="1" hangingPunct="1"/>
            <a:r>
              <a:rPr lang="el-GR" altLang="ru-RU" sz="2000">
                <a:solidFill>
                  <a:srgbClr val="0B0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Τραπεζούντα. Το τηλεγραφείο και το ταχυδρομείο / 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Трапезунд</a:t>
            </a:r>
            <a:r>
              <a:rPr lang="el-GR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Телеграф и почта</a:t>
            </a:r>
            <a:endParaRPr lang="ru-RU" altLang="ru-RU" sz="20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09" r="3909"/>
          <a:stretch>
            <a:fillRect/>
          </a:stretch>
        </p:blipFill>
        <p:spPr>
          <a:xfrm rot="240000">
            <a:off x="2196648" y="298799"/>
            <a:ext cx="5284805" cy="398453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175">
    <p:blinds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1588"/>
            <a:ext cx="9144000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1"/>
          <p:cNvSpPr txBox="1">
            <a:spLocks noChangeArrowheads="1"/>
          </p:cNvSpPr>
          <p:nvPr/>
        </p:nvSpPr>
        <p:spPr bwMode="auto">
          <a:xfrm>
            <a:off x="1835150" y="4508500"/>
            <a:ext cx="5400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400">
                <a:solidFill>
                  <a:srgbClr val="262626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"/>
              <a:defRPr sz="2200">
                <a:solidFill>
                  <a:srgbClr val="262626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000">
                <a:solidFill>
                  <a:srgbClr val="262626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>
                <a:solidFill>
                  <a:srgbClr val="262626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l-GR" altLang="ru-RU" sz="2000">
                <a:solidFill>
                  <a:srgbClr val="0B0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Μεταφορά προϊόντων / 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Перевозка товаров</a:t>
            </a:r>
            <a:endParaRPr lang="ru-RU" altLang="ru-RU" sz="2000">
              <a:solidFill>
                <a:schemeClr val="tx1"/>
              </a:solidFill>
              <a:latin typeface="Book Antiqua" panose="0204060205030503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 spd="slow" advTm="2339">
    <p:blinds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68725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1"/>
          <p:cNvSpPr txBox="1">
            <a:spLocks noChangeArrowheads="1"/>
          </p:cNvSpPr>
          <p:nvPr/>
        </p:nvSpPr>
        <p:spPr bwMode="auto">
          <a:xfrm>
            <a:off x="4932363" y="2133600"/>
            <a:ext cx="3384550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400">
                <a:solidFill>
                  <a:srgbClr val="262626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"/>
              <a:defRPr sz="2200">
                <a:solidFill>
                  <a:srgbClr val="262626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000">
                <a:solidFill>
                  <a:srgbClr val="262626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>
                <a:solidFill>
                  <a:srgbClr val="262626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l-GR" altLang="ru-RU" sz="2000">
                <a:solidFill>
                  <a:srgbClr val="0B0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Χρεώγραφο της Εθνικής Τράπεζας της Ελλάδας, που κυκλοφορούσε στον Πόντο / </a:t>
            </a:r>
            <a:r>
              <a:rPr lang="ru-RU" altLang="ru-RU" sz="18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Вексель</a:t>
            </a:r>
            <a:r>
              <a:rPr lang="el-GR" altLang="ru-RU" sz="18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altLang="ru-RU" sz="18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ценная бумага</a:t>
            </a:r>
            <a:r>
              <a:rPr lang="el-GR" altLang="ru-RU" sz="18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altLang="ru-RU" sz="18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Национального Банка Греции</a:t>
            </a:r>
            <a:r>
              <a:rPr lang="el-GR" altLang="ru-RU" sz="18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ru-RU" sz="18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который применялся в Понте</a:t>
            </a:r>
            <a:endParaRPr lang="ru-RU" altLang="ru-RU" sz="1800">
              <a:solidFill>
                <a:schemeClr val="tx1"/>
              </a:solidFill>
              <a:latin typeface="Book Antiqua" panose="0204060205030503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 spd="slow" advTm="3508">
    <p:blinds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1"/>
          <p:cNvSpPr txBox="1">
            <a:spLocks noChangeArrowheads="1"/>
          </p:cNvSpPr>
          <p:nvPr/>
        </p:nvSpPr>
        <p:spPr bwMode="auto">
          <a:xfrm>
            <a:off x="2627313" y="5300663"/>
            <a:ext cx="4248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400">
                <a:solidFill>
                  <a:srgbClr val="262626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"/>
              <a:defRPr sz="2200">
                <a:solidFill>
                  <a:srgbClr val="262626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000">
                <a:solidFill>
                  <a:srgbClr val="262626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>
                <a:solidFill>
                  <a:srgbClr val="262626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l-GR" altLang="ru-RU" sz="2000">
                <a:solidFill>
                  <a:srgbClr val="0B0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Ραφείο στον Πόντο</a:t>
            </a:r>
            <a:r>
              <a:rPr lang="ru-RU" altLang="ru-RU" sz="2000">
                <a:solidFill>
                  <a:srgbClr val="0B0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Портнихи на понтийской земле</a:t>
            </a:r>
            <a:endParaRPr lang="ru-RU" altLang="ru-RU" sz="2000">
              <a:solidFill>
                <a:schemeClr val="tx1"/>
              </a:solidFill>
              <a:latin typeface="Book Antiqua" panose="0204060205030503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 spd="slow" advTm="3540">
    <p:blinds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88913"/>
            <a:ext cx="774065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1"/>
          <p:cNvSpPr txBox="1">
            <a:spLocks noChangeArrowheads="1"/>
          </p:cNvSpPr>
          <p:nvPr/>
        </p:nvSpPr>
        <p:spPr bwMode="auto">
          <a:xfrm>
            <a:off x="2435225" y="5661025"/>
            <a:ext cx="35988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400">
                <a:solidFill>
                  <a:srgbClr val="262626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"/>
              <a:defRPr sz="2200">
                <a:solidFill>
                  <a:srgbClr val="262626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000">
                <a:solidFill>
                  <a:srgbClr val="262626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>
                <a:solidFill>
                  <a:srgbClr val="262626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l-GR" altLang="ru-RU" sz="2000">
                <a:solidFill>
                  <a:srgbClr val="0B0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Ελληνική Κοινότητα Τραπεζούντας / 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Греческая община Трапезунда</a:t>
            </a:r>
            <a:endParaRPr lang="ru-RU" altLang="ru-RU" sz="2000">
              <a:solidFill>
                <a:schemeClr val="tx1"/>
              </a:solidFill>
              <a:latin typeface="Book Antiqua" panose="0204060205030503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 spd="slow" advTm="3233">
    <p:blinds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" y="3213100"/>
            <a:ext cx="9037638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1"/>
          <p:cNvSpPr txBox="1">
            <a:spLocks noChangeArrowheads="1"/>
          </p:cNvSpPr>
          <p:nvPr/>
        </p:nvSpPr>
        <p:spPr bwMode="auto">
          <a:xfrm>
            <a:off x="2782888" y="1341438"/>
            <a:ext cx="3529012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400">
                <a:solidFill>
                  <a:srgbClr val="262626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"/>
              <a:defRPr sz="2200">
                <a:solidFill>
                  <a:srgbClr val="262626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000">
                <a:solidFill>
                  <a:srgbClr val="262626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>
                <a:solidFill>
                  <a:srgbClr val="262626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l-GR" altLang="ru-RU" sz="2000">
                <a:solidFill>
                  <a:srgbClr val="0B0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Ενδεικτικόν κατηχητικού Ιεράς Μητροπόλεως Τραπεζούντας / 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Аттестат Православной Гимназии Священной Метрополии Трапезунда</a:t>
            </a:r>
            <a:endParaRPr lang="ru-RU" altLang="ru-RU" sz="2000">
              <a:solidFill>
                <a:schemeClr val="tx1"/>
              </a:solidFill>
              <a:latin typeface="Book Antiqua" panose="0204060205030503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 spd="slow" advTm="4236">
    <p:blinds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83050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5003800" y="1989138"/>
            <a:ext cx="2376488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400">
                <a:solidFill>
                  <a:srgbClr val="262626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"/>
              <a:defRPr sz="2200">
                <a:solidFill>
                  <a:srgbClr val="262626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000">
                <a:solidFill>
                  <a:srgbClr val="262626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>
                <a:solidFill>
                  <a:srgbClr val="262626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l-GR" altLang="ru-RU" sz="2000">
                <a:solidFill>
                  <a:srgbClr val="0B0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Απολυτήριον Δημοτικού Σχολείου Σάντας / 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Аттестат Начальной школы города Санты</a:t>
            </a:r>
            <a:endParaRPr lang="ru-RU" altLang="ru-RU" sz="2000">
              <a:solidFill>
                <a:schemeClr val="tx1"/>
              </a:solidFill>
              <a:latin typeface="Book Antiqua" panose="0204060205030503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 spd="slow" advTm="4230">
    <p:blinds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677863" y="4668838"/>
            <a:ext cx="7767637" cy="644525"/>
          </a:xfrm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97" r="9897"/>
          <a:stretch>
            <a:fillRect/>
          </a:stretch>
        </p:blipFill>
        <p:spPr>
          <a:xfrm rot="240000">
            <a:off x="2160363" y="647983"/>
            <a:ext cx="4796248" cy="361618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Текст 3"/>
          <p:cNvSpPr>
            <a:spLocks noGrp="1"/>
          </p:cNvSpPr>
          <p:nvPr>
            <p:ph type="body" sz="half" idx="2"/>
          </p:nvPr>
        </p:nvSpPr>
        <p:spPr>
          <a:xfrm>
            <a:off x="688975" y="5324475"/>
            <a:ext cx="7756525" cy="804863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ru-RU" dirty="0">
                <a:solidFill>
                  <a:srgbClr val="0B0060"/>
                </a:solidFill>
                <a:latin typeface="Book Antiqua"/>
                <a:ea typeface="Calibri"/>
                <a:cs typeface="Times New Roman"/>
              </a:rPr>
              <a:t>O </a:t>
            </a:r>
            <a:r>
              <a:rPr lang="el-GR" dirty="0">
                <a:solidFill>
                  <a:srgbClr val="0B0060"/>
                </a:solidFill>
                <a:latin typeface="Book Antiqua"/>
                <a:ea typeface="Calibri"/>
                <a:cs typeface="Times New Roman"/>
              </a:rPr>
              <a:t>εκδότης της εφημερίδας </a:t>
            </a:r>
            <a:r>
              <a:rPr lang="ru-RU" dirty="0">
                <a:solidFill>
                  <a:srgbClr val="0B0060"/>
                </a:solidFill>
                <a:latin typeface="Book Antiqua"/>
                <a:ea typeface="Calibri"/>
                <a:cs typeface="Times New Roman"/>
              </a:rPr>
              <a:t>«</a:t>
            </a:r>
            <a:r>
              <a:rPr lang="el-GR" dirty="0">
                <a:solidFill>
                  <a:srgbClr val="0B0060"/>
                </a:solidFill>
                <a:latin typeface="Book Antiqua"/>
                <a:ea typeface="Calibri"/>
                <a:cs typeface="Times New Roman"/>
              </a:rPr>
              <a:t>ΑΡΓΟΝΑΥΤΗΣ</a:t>
            </a:r>
            <a:r>
              <a:rPr lang="ru-RU" dirty="0">
                <a:solidFill>
                  <a:srgbClr val="0B0060"/>
                </a:solidFill>
                <a:latin typeface="Book Antiqua"/>
                <a:ea typeface="Calibri"/>
                <a:cs typeface="Times New Roman"/>
              </a:rPr>
              <a:t>» </a:t>
            </a:r>
            <a:r>
              <a:rPr lang="el-GR" dirty="0">
                <a:solidFill>
                  <a:srgbClr val="0B0060"/>
                </a:solidFill>
                <a:latin typeface="Book Antiqua"/>
                <a:ea typeface="Calibri"/>
                <a:cs typeface="Times New Roman"/>
              </a:rPr>
              <a:t>του Βατούμ Σταύρος Γσληνός</a:t>
            </a:r>
            <a:r>
              <a:rPr lang="ru-RU" dirty="0">
                <a:solidFill>
                  <a:srgbClr val="0B0060"/>
                </a:solidFill>
                <a:latin typeface="Book Antiqua"/>
                <a:ea typeface="Calibri"/>
                <a:cs typeface="Times New Roman"/>
              </a:rPr>
              <a:t> (</a:t>
            </a:r>
            <a:r>
              <a:rPr lang="el-GR" dirty="0">
                <a:solidFill>
                  <a:srgbClr val="0B0060"/>
                </a:solidFill>
                <a:latin typeface="Book Antiqua"/>
                <a:ea typeface="Calibri"/>
                <a:cs typeface="Times New Roman"/>
              </a:rPr>
              <a:t>στη μέση</a:t>
            </a:r>
            <a:r>
              <a:rPr lang="ru-RU" dirty="0">
                <a:solidFill>
                  <a:srgbClr val="0B0060"/>
                </a:solidFill>
                <a:latin typeface="Book Antiqua"/>
                <a:ea typeface="Calibri"/>
                <a:cs typeface="Times New Roman"/>
              </a:rPr>
              <a:t>, </a:t>
            </a:r>
            <a:r>
              <a:rPr lang="el-GR" dirty="0">
                <a:solidFill>
                  <a:srgbClr val="0B0060"/>
                </a:solidFill>
                <a:latin typeface="Book Antiqua"/>
                <a:ea typeface="Calibri"/>
                <a:cs typeface="Times New Roman"/>
              </a:rPr>
              <a:t>με συνεργάτες του</a:t>
            </a:r>
            <a:r>
              <a:rPr lang="ru-RU" dirty="0">
                <a:solidFill>
                  <a:srgbClr val="0B0060"/>
                </a:solidFill>
                <a:latin typeface="Book Antiqua"/>
                <a:ea typeface="Calibri"/>
                <a:cs typeface="Times New Roman"/>
              </a:rPr>
              <a:t>), </a:t>
            </a:r>
            <a:r>
              <a:rPr lang="el-GR" dirty="0">
                <a:solidFill>
                  <a:srgbClr val="0B0060"/>
                </a:solidFill>
                <a:latin typeface="Book Antiqua"/>
                <a:ea typeface="Calibri"/>
                <a:cs typeface="Times New Roman"/>
              </a:rPr>
              <a:t>ιδρυθείσας το</a:t>
            </a:r>
            <a:r>
              <a:rPr lang="ru-RU" dirty="0">
                <a:solidFill>
                  <a:srgbClr val="0B0060"/>
                </a:solidFill>
                <a:latin typeface="Book Antiqua"/>
                <a:ea typeface="Calibri"/>
                <a:cs typeface="Times New Roman"/>
              </a:rPr>
              <a:t> 1912 / </a:t>
            </a:r>
            <a:r>
              <a:rPr lang="ru-RU" dirty="0">
                <a:solidFill>
                  <a:srgbClr val="C00000"/>
                </a:solidFill>
                <a:latin typeface="Book Antiqua"/>
                <a:ea typeface="Calibri"/>
                <a:cs typeface="Times New Roman"/>
              </a:rPr>
              <a:t>Издатель греческой газеты «Аргонавт» в Батуме Ставрос Глинос (в центре, со своими коллегами). Год выпуска газеты - 1912 </a:t>
            </a:r>
            <a:endParaRPr lang="ru-RU" altLang="ru-RU" dirty="0"/>
          </a:p>
        </p:txBody>
      </p:sp>
    </p:spTree>
  </p:cSld>
  <p:clrMapOvr>
    <a:masterClrMapping/>
  </p:clrMapOvr>
  <p:transition spd="slow" advTm="4405">
    <p:blinds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3" y="333375"/>
            <a:ext cx="9028112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1"/>
          <p:cNvSpPr txBox="1">
            <a:spLocks noChangeArrowheads="1"/>
          </p:cNvSpPr>
          <p:nvPr/>
        </p:nvSpPr>
        <p:spPr bwMode="auto">
          <a:xfrm>
            <a:off x="1258888" y="5508625"/>
            <a:ext cx="5545137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400">
                <a:solidFill>
                  <a:srgbClr val="262626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"/>
              <a:defRPr sz="2200">
                <a:solidFill>
                  <a:srgbClr val="262626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000">
                <a:solidFill>
                  <a:srgbClr val="262626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>
                <a:solidFill>
                  <a:srgbClr val="262626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l-GR" altLang="ru-RU" sz="2000">
                <a:solidFill>
                  <a:srgbClr val="0B0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Το Αναγνωστήριο του Αμερικάνικου Κολλεγίου της Mερζιφούντας / 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Библиотека Американского колледжа в г</a:t>
            </a:r>
            <a:r>
              <a:rPr lang="el-GR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Мерзифунда</a:t>
            </a:r>
            <a:endParaRPr lang="ru-RU" altLang="ru-RU" sz="2000">
              <a:solidFill>
                <a:schemeClr val="tx1"/>
              </a:solidFill>
              <a:latin typeface="Book Antiqua" panose="0204060205030503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 spd="slow" advTm="4264">
    <p:blinds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677863" y="4668838"/>
            <a:ext cx="7767637" cy="644525"/>
          </a:xfrm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0723" name="Текст 3"/>
          <p:cNvSpPr>
            <a:spLocks noGrp="1"/>
          </p:cNvSpPr>
          <p:nvPr>
            <p:ph type="body" sz="half" idx="2"/>
          </p:nvPr>
        </p:nvSpPr>
        <p:spPr>
          <a:xfrm>
            <a:off x="688975" y="5324475"/>
            <a:ext cx="7756525" cy="804863"/>
          </a:xfrm>
        </p:spPr>
        <p:txBody>
          <a:bodyPr/>
          <a:lstStyle/>
          <a:p>
            <a:pPr eaLnBrk="1" hangingPunct="1"/>
            <a:r>
              <a:rPr lang="el-GR" altLang="ru-RU" sz="2000">
                <a:solidFill>
                  <a:srgbClr val="0B0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Απολυτήρια Ελληνικών Φροντιστηρίων Τραπεζούντας / 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Аттестаты греческих учебных заведений Трапезунды</a:t>
            </a:r>
            <a:endParaRPr lang="ru-RU" altLang="ru-RU" sz="20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Bonya\Desktop\ГКЦ 2015\18 мая\геноцид\из книги\2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3" r="3913"/>
          <a:stretch>
            <a:fillRect/>
          </a:stretch>
        </p:blipFill>
        <p:spPr>
          <a:xfrm rot="240000">
            <a:off x="2194091" y="372006"/>
            <a:ext cx="5182869" cy="390767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4425">
    <p:blinds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677863" y="4668838"/>
            <a:ext cx="7767637" cy="344487"/>
          </a:xfrm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1747" name="Текст 3"/>
          <p:cNvSpPr>
            <a:spLocks noGrp="1"/>
          </p:cNvSpPr>
          <p:nvPr>
            <p:ph type="body" sz="half" idx="2"/>
          </p:nvPr>
        </p:nvSpPr>
        <p:spPr>
          <a:xfrm>
            <a:off x="688975" y="5084763"/>
            <a:ext cx="7756525" cy="1044575"/>
          </a:xfrm>
        </p:spPr>
        <p:txBody>
          <a:bodyPr/>
          <a:lstStyle/>
          <a:p>
            <a:pPr eaLnBrk="1" hangingPunct="1"/>
            <a:r>
              <a:rPr lang="el-GR" altLang="ru-RU" sz="2000">
                <a:solidFill>
                  <a:srgbClr val="0B0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Μαθητές του Φροντιστηρίου της Τραπεζούντας στο μάθημα της Γυμναστικής /</a:t>
            </a:r>
            <a:r>
              <a:rPr lang="el-GR" altLang="ru-RU" sz="2000">
                <a:solidFill>
                  <a:srgbClr val="000099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Ученики Учебного заведения Трапезунды во время занятий по физкультуре</a:t>
            </a:r>
            <a:endParaRPr lang="ru-RU" altLang="ru-RU" sz="20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C:\Users\Bonya\Desktop\ГКЦ 2015\18 мая\геноцид\из книги\2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97" r="8697"/>
          <a:stretch>
            <a:fillRect/>
          </a:stretch>
        </p:blipFill>
        <p:spPr>
          <a:xfrm rot="240000">
            <a:off x="2193925" y="376791"/>
            <a:ext cx="5176206" cy="390265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4328">
    <p:blinds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677863" y="4668838"/>
            <a:ext cx="7767637" cy="644525"/>
          </a:xfrm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2771" name="Текст 3"/>
          <p:cNvSpPr>
            <a:spLocks noGrp="1"/>
          </p:cNvSpPr>
          <p:nvPr>
            <p:ph type="body" sz="half" idx="2"/>
          </p:nvPr>
        </p:nvSpPr>
        <p:spPr>
          <a:xfrm>
            <a:off x="688975" y="5324475"/>
            <a:ext cx="7756525" cy="804863"/>
          </a:xfrm>
        </p:spPr>
        <p:txBody>
          <a:bodyPr/>
          <a:lstStyle/>
          <a:p>
            <a:pPr eaLnBrk="1" hangingPunct="1"/>
            <a:r>
              <a:rPr lang="el-GR" altLang="ru-RU" sz="2000">
                <a:solidFill>
                  <a:srgbClr val="0B0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Μαθητές του Φροντιστηρίου της Τραπεζούντας / 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Учащиеся Учебного заведения Трапезунды</a:t>
            </a:r>
            <a:endParaRPr lang="ru-RU" altLang="ru-RU" sz="20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Bonya\Desktop\ГКЦ 2015\18 мая\геноцид\из книги\2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6" r="456"/>
          <a:stretch>
            <a:fillRect/>
          </a:stretch>
        </p:blipFill>
        <p:spPr>
          <a:xfrm rot="240000">
            <a:off x="2204484" y="74394"/>
            <a:ext cx="5597275" cy="42201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4465">
    <p:blinds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677863" y="4668838"/>
            <a:ext cx="7767637" cy="644525"/>
          </a:xfrm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3795" name="Текст 3"/>
          <p:cNvSpPr>
            <a:spLocks noGrp="1"/>
          </p:cNvSpPr>
          <p:nvPr>
            <p:ph type="body" sz="half" idx="2"/>
          </p:nvPr>
        </p:nvSpPr>
        <p:spPr>
          <a:xfrm>
            <a:off x="688975" y="5324475"/>
            <a:ext cx="7756525" cy="804863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l-GR" sz="2000" dirty="0">
                <a:solidFill>
                  <a:srgbClr val="0B0060"/>
                </a:solidFill>
                <a:latin typeface="Book Antiqua"/>
                <a:ea typeface="Calibri"/>
                <a:cs typeface="Times New Roman"/>
              </a:rPr>
              <a:t>Πόντιοι μαθητές του Αμερικανικού Κολλεγίου της Μερζιφούντας / </a:t>
            </a:r>
            <a:r>
              <a:rPr lang="ru-RU" sz="2000" dirty="0">
                <a:solidFill>
                  <a:srgbClr val="C00000"/>
                </a:solidFill>
                <a:latin typeface="Book Antiqua"/>
                <a:ea typeface="Calibri"/>
                <a:cs typeface="Times New Roman"/>
              </a:rPr>
              <a:t>Понтийские ученики Американского Колледжа города Мерзифунды</a:t>
            </a:r>
            <a:endParaRPr lang="ru-RU" altLang="ru-RU" sz="2000" dirty="0"/>
          </a:p>
        </p:txBody>
      </p:sp>
      <p:pic>
        <p:nvPicPr>
          <p:cNvPr id="11266" name="Picture 2" descr="C:\Users\Bonya\Desktop\ГКЦ 2015\18 мая\геноцид\из книги\2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27" r="8227"/>
          <a:stretch>
            <a:fillRect/>
          </a:stretch>
        </p:blipFill>
        <p:spPr>
          <a:xfrm rot="240000">
            <a:off x="2191703" y="440427"/>
            <a:ext cx="5087596" cy="38358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2771">
    <p:blinds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Bonya\Desktop\ГКЦ 2015\18 мая\геноцид\из книги\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8974138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1"/>
          <p:cNvSpPr txBox="1">
            <a:spLocks noChangeArrowheads="1"/>
          </p:cNvSpPr>
          <p:nvPr/>
        </p:nvSpPr>
        <p:spPr bwMode="auto">
          <a:xfrm>
            <a:off x="1206500" y="4613275"/>
            <a:ext cx="66246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400">
                <a:solidFill>
                  <a:srgbClr val="262626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"/>
              <a:defRPr sz="2200">
                <a:solidFill>
                  <a:srgbClr val="262626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000">
                <a:solidFill>
                  <a:srgbClr val="262626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>
                <a:solidFill>
                  <a:srgbClr val="262626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l-GR" altLang="ru-RU" sz="2000">
                <a:solidFill>
                  <a:srgbClr val="0B0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Μαθήτριες του Παρθεναγωγείου Τραπεζούντας με τον καθηγητή τους Δημήτριο Χρυσουλίδη / 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Ученицы Института благородных Девиц Трапезунды</a:t>
            </a:r>
            <a:endParaRPr lang="ru-RU" altLang="ru-RU" sz="2000">
              <a:solidFill>
                <a:schemeClr val="tx1"/>
              </a:solidFill>
              <a:latin typeface="Book Antiqua" panose="0204060205030503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 spd="slow" advTm="3932">
    <p:blinds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677863" y="4668838"/>
            <a:ext cx="7767637" cy="273050"/>
          </a:xfrm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5843" name="Текст 3"/>
          <p:cNvSpPr>
            <a:spLocks noGrp="1"/>
          </p:cNvSpPr>
          <p:nvPr>
            <p:ph type="body" sz="half" idx="2"/>
          </p:nvPr>
        </p:nvSpPr>
        <p:spPr>
          <a:xfrm>
            <a:off x="688975" y="5013325"/>
            <a:ext cx="7756525" cy="1116013"/>
          </a:xfrm>
        </p:spPr>
        <p:txBody>
          <a:bodyPr/>
          <a:lstStyle/>
          <a:p>
            <a:pPr eaLnBrk="1" hangingPunct="1"/>
            <a:r>
              <a:rPr lang="el-GR" altLang="ru-RU" sz="2000">
                <a:solidFill>
                  <a:srgbClr val="0B0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Απόφοιτοι του Φροντιστηρίου της Τραπεζούντας με τους καθηγητές τους / 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Выпускники Учебного заведения Трапезунды со своими преподавателями</a:t>
            </a:r>
            <a:endParaRPr lang="ru-RU" altLang="ru-RU" sz="20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C:\Users\Bonya\Desktop\ГКЦ 2015\18 мая\геноцид\из книги\2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61" r="4661"/>
          <a:stretch>
            <a:fillRect/>
          </a:stretch>
        </p:blipFill>
        <p:spPr>
          <a:xfrm rot="240000">
            <a:off x="2196648" y="298799"/>
            <a:ext cx="5284805" cy="398453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908">
    <p:blinds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677863" y="4668838"/>
            <a:ext cx="7767637" cy="644525"/>
          </a:xfrm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6867" name="Текст 3"/>
          <p:cNvSpPr>
            <a:spLocks noGrp="1"/>
          </p:cNvSpPr>
          <p:nvPr>
            <p:ph type="body" sz="half" idx="2"/>
          </p:nvPr>
        </p:nvSpPr>
        <p:spPr>
          <a:xfrm>
            <a:off x="688975" y="5324475"/>
            <a:ext cx="7756525" cy="804863"/>
          </a:xfrm>
        </p:spPr>
        <p:txBody>
          <a:bodyPr/>
          <a:lstStyle/>
          <a:p>
            <a:pPr eaLnBrk="1" hangingPunct="1"/>
            <a:r>
              <a:rPr lang="el-GR" altLang="ru-RU" sz="2000">
                <a:solidFill>
                  <a:srgbClr val="0B0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Γυμναστικές επιδείξεις / 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спортивные соревнования</a:t>
            </a:r>
            <a:endParaRPr lang="ru-RU" altLang="ru-RU" sz="20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C:\Users\Bonya\Desktop\ГКЦ 2015\18 мая\геноцид\из книги\2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17" r="7917"/>
          <a:stretch>
            <a:fillRect/>
          </a:stretch>
        </p:blipFill>
        <p:spPr>
          <a:xfrm rot="240000">
            <a:off x="2199372" y="220808"/>
            <a:ext cx="5393402" cy="406641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636">
    <p:blinds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677863" y="4668838"/>
            <a:ext cx="7767637" cy="644525"/>
          </a:xfrm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7891" name="Текст 3"/>
          <p:cNvSpPr>
            <a:spLocks noGrp="1"/>
          </p:cNvSpPr>
          <p:nvPr>
            <p:ph type="body" sz="half" idx="2"/>
          </p:nvPr>
        </p:nvSpPr>
        <p:spPr>
          <a:xfrm>
            <a:off x="688975" y="5324475"/>
            <a:ext cx="7756525" cy="804863"/>
          </a:xfrm>
        </p:spPr>
        <p:txBody>
          <a:bodyPr/>
          <a:lstStyle/>
          <a:p>
            <a:pPr eaLnBrk="1" hangingPunct="1"/>
            <a:r>
              <a:rPr lang="el-GR" altLang="ru-RU" sz="2000">
                <a:solidFill>
                  <a:srgbClr val="0B0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Το Νηπιαγωγείο στον Πόντο / 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Детский сад в Понте</a:t>
            </a:r>
            <a:endParaRPr lang="ru-RU" altLang="ru-RU" sz="20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C:\Users\Bonya\Desktop\ГКЦ 2015\18 мая\геноцид\из книги\2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78" b="3178"/>
          <a:stretch>
            <a:fillRect/>
          </a:stretch>
        </p:blipFill>
        <p:spPr>
          <a:xfrm rot="240000">
            <a:off x="1259824" y="217304"/>
            <a:ext cx="5750163" cy="433539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702">
    <p:blinds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Bonya\Desktop\ГКЦ 2015\18 мая\геноцид\из книги\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5167313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1"/>
          <p:cNvSpPr txBox="1">
            <a:spLocks noChangeArrowheads="1"/>
          </p:cNvSpPr>
          <p:nvPr/>
        </p:nvSpPr>
        <p:spPr bwMode="auto">
          <a:xfrm>
            <a:off x="5795963" y="1773238"/>
            <a:ext cx="2879725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400">
                <a:solidFill>
                  <a:srgbClr val="262626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"/>
              <a:defRPr sz="2200">
                <a:solidFill>
                  <a:srgbClr val="262626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000">
                <a:solidFill>
                  <a:srgbClr val="262626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>
                <a:solidFill>
                  <a:srgbClr val="262626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l-GR" altLang="ru-RU" sz="2000">
                <a:solidFill>
                  <a:srgbClr val="0B0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Μαθήτριες και εκπαιδευτικοί του Αμερικάνικου Κολλεγίου Μερζιφούντος /</a:t>
            </a:r>
            <a:r>
              <a:rPr lang="el-GR" altLang="ru-RU" sz="2000">
                <a:solidFill>
                  <a:srgbClr val="000099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Учащиеся и преподаватели Американского Колледжа города Мерзифунды</a:t>
            </a:r>
            <a:endParaRPr lang="ru-RU" altLang="ru-RU" sz="2000">
              <a:solidFill>
                <a:schemeClr val="tx1"/>
              </a:solidFill>
              <a:latin typeface="Book Antiqua" panose="0204060205030503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 spd="slow" advTm="3860">
    <p:blinds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677863" y="4668838"/>
            <a:ext cx="7767637" cy="644525"/>
          </a:xfrm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12291" name="Текст 3"/>
          <p:cNvSpPr>
            <a:spLocks noGrp="1"/>
          </p:cNvSpPr>
          <p:nvPr>
            <p:ph type="body" sz="half" idx="2"/>
          </p:nvPr>
        </p:nvSpPr>
        <p:spPr>
          <a:xfrm>
            <a:off x="688975" y="5324475"/>
            <a:ext cx="7756525" cy="804863"/>
          </a:xfrm>
        </p:spPr>
        <p:txBody>
          <a:bodyPr/>
          <a:lstStyle/>
          <a:p>
            <a:pPr eaLnBrk="1" hangingPunct="1"/>
            <a:r>
              <a:rPr lang="el-GR" altLang="ru-RU" sz="2000">
                <a:solidFill>
                  <a:srgbClr val="0B0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Σταύρος Γληνός /</a:t>
            </a:r>
            <a:r>
              <a:rPr lang="el-GR" altLang="ru-RU" sz="2000">
                <a:solidFill>
                  <a:srgbClr val="002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Ставрос Глинос</a:t>
            </a:r>
            <a:endParaRPr lang="ru-RU" altLang="ru-RU" sz="200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953" b="19953"/>
          <a:stretch>
            <a:fillRect/>
          </a:stretch>
        </p:blipFill>
        <p:spPr>
          <a:xfrm rot="240000">
            <a:off x="1940113" y="658455"/>
            <a:ext cx="5009873" cy="377724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843">
    <p:blinds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Bonya\Desktop\ГКЦ 2015\18 мая\геноцид\из книги\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260350"/>
            <a:ext cx="6410325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Box 1"/>
          <p:cNvSpPr txBox="1">
            <a:spLocks noChangeArrowheads="1"/>
          </p:cNvSpPr>
          <p:nvPr/>
        </p:nvSpPr>
        <p:spPr bwMode="auto">
          <a:xfrm>
            <a:off x="1331913" y="4149725"/>
            <a:ext cx="52197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400">
                <a:solidFill>
                  <a:srgbClr val="262626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"/>
              <a:defRPr sz="2200">
                <a:solidFill>
                  <a:srgbClr val="262626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000">
                <a:solidFill>
                  <a:srgbClr val="262626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>
                <a:solidFill>
                  <a:srgbClr val="262626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l-GR" altLang="ru-RU" sz="2000">
                <a:solidFill>
                  <a:srgbClr val="0B0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Κτήρια ελληνικών σχολείων στον Πόντο (Αμισός) / 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Греческие учебные заведения на понтийской земле</a:t>
            </a:r>
            <a:r>
              <a:rPr lang="el-GR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 Амисос</a:t>
            </a:r>
            <a:r>
              <a:rPr lang="el-GR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altLang="ru-RU" sz="2000">
              <a:solidFill>
                <a:schemeClr val="tx1"/>
              </a:solidFill>
              <a:latin typeface="Book Antiqua" panose="0204060205030503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 spd="slow" advTm="3749">
    <p:blinds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677863" y="4668838"/>
            <a:ext cx="7767637" cy="644525"/>
          </a:xfrm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40963" name="Текст 3"/>
          <p:cNvSpPr>
            <a:spLocks noGrp="1"/>
          </p:cNvSpPr>
          <p:nvPr>
            <p:ph type="body" sz="half" idx="2"/>
          </p:nvPr>
        </p:nvSpPr>
        <p:spPr>
          <a:xfrm>
            <a:off x="688975" y="5324475"/>
            <a:ext cx="7756525" cy="804863"/>
          </a:xfrm>
        </p:spPr>
        <p:txBody>
          <a:bodyPr/>
          <a:lstStyle/>
          <a:p>
            <a:pPr eaLnBrk="1" hangingPunct="1"/>
            <a:r>
              <a:rPr lang="el-GR" altLang="ru-RU" sz="2000">
                <a:solidFill>
                  <a:srgbClr val="0B0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Τάξεις ελληνικών σχολείων στον Πόντο / 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Классы греческих школ</a:t>
            </a:r>
            <a:r>
              <a:rPr lang="ru-RU" altLang="ru-RU" sz="2000">
                <a:solidFill>
                  <a:srgbClr val="000099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понтийской земле</a:t>
            </a:r>
            <a:endParaRPr lang="ru-RU" altLang="ru-RU" sz="20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C:\Users\Bonya\Desktop\ГКЦ 2015\18 мая\геноцид\из книги\3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81" r="7281"/>
          <a:stretch>
            <a:fillRect/>
          </a:stretch>
        </p:blipFill>
        <p:spPr>
          <a:xfrm rot="240000">
            <a:off x="2195980" y="317937"/>
            <a:ext cx="5258156" cy="39644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570">
    <p:blinds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677863" y="4668838"/>
            <a:ext cx="7767637" cy="644525"/>
          </a:xfrm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41987" name="Текст 3"/>
          <p:cNvSpPr>
            <a:spLocks noGrp="1"/>
          </p:cNvSpPr>
          <p:nvPr>
            <p:ph type="body" sz="half" idx="2"/>
          </p:nvPr>
        </p:nvSpPr>
        <p:spPr>
          <a:xfrm>
            <a:off x="688975" y="5324475"/>
            <a:ext cx="7756525" cy="804863"/>
          </a:xfrm>
        </p:spPr>
        <p:txBody>
          <a:bodyPr/>
          <a:lstStyle/>
          <a:p>
            <a:pPr eaLnBrk="1" hangingPunct="1"/>
            <a:r>
              <a:rPr lang="el-GR" altLang="ru-RU" sz="2000">
                <a:solidFill>
                  <a:srgbClr val="0B0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Τάξεις ελληνικών σχολείων στον Πόντο / 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Классы греческих школ</a:t>
            </a:r>
            <a:r>
              <a:rPr lang="ru-RU" altLang="ru-RU" sz="2000">
                <a:solidFill>
                  <a:srgbClr val="000099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понтийской земле</a:t>
            </a:r>
            <a:endParaRPr lang="ru-RU" altLang="ru-RU" sz="20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 descr="C:\Users\Bonya\Desktop\ГКЦ 2015\18 мая\геноцид\из книги\3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63" r="2663"/>
          <a:stretch>
            <a:fillRect/>
          </a:stretch>
        </p:blipFill>
        <p:spPr>
          <a:xfrm rot="240000">
            <a:off x="2191368" y="449998"/>
            <a:ext cx="5074270" cy="382579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4049">
    <p:blinds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Bonya\Desktop\ГКЦ 2015\18 мая\геноцид\из книги\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275" y="188913"/>
            <a:ext cx="6554788" cy="427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1"/>
          <p:cNvSpPr txBox="1">
            <a:spLocks noChangeArrowheads="1"/>
          </p:cNvSpPr>
          <p:nvPr/>
        </p:nvSpPr>
        <p:spPr bwMode="auto">
          <a:xfrm>
            <a:off x="1619250" y="4724400"/>
            <a:ext cx="55451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400">
                <a:solidFill>
                  <a:srgbClr val="262626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"/>
              <a:defRPr sz="2200">
                <a:solidFill>
                  <a:srgbClr val="262626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000">
                <a:solidFill>
                  <a:srgbClr val="262626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>
                <a:solidFill>
                  <a:srgbClr val="262626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l-GR" altLang="ru-RU" sz="2000">
                <a:solidFill>
                  <a:srgbClr val="0B0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Πίνακας της σχολικής κινήσεως του Πόντου</a:t>
            </a:r>
            <a:r>
              <a:rPr lang="ru-RU" altLang="ru-RU" sz="2000">
                <a:solidFill>
                  <a:srgbClr val="0B0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l-GR" altLang="ru-RU" sz="2000">
                <a:solidFill>
                  <a:srgbClr val="0B0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ανά πόλεις</a:t>
            </a:r>
            <a:r>
              <a:rPr lang="ru-RU" altLang="ru-RU" sz="2000">
                <a:solidFill>
                  <a:srgbClr val="0B0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/ 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Таблица со статистикой количества учащихся в учебных заведениях Понта (по городам)</a:t>
            </a:r>
            <a:endParaRPr lang="ru-RU" altLang="ru-RU" sz="2000">
              <a:solidFill>
                <a:schemeClr val="tx1"/>
              </a:solidFill>
              <a:latin typeface="Book Antiqua" panose="0204060205030503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 spd="slow" advTm="4333">
    <p:blinds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Bonya\Desktop\ГКЦ 2015\18 мая\геноцид\из книги\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638" y="260350"/>
            <a:ext cx="8607425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1"/>
          <p:cNvSpPr txBox="1">
            <a:spLocks noChangeArrowheads="1"/>
          </p:cNvSpPr>
          <p:nvPr/>
        </p:nvSpPr>
        <p:spPr bwMode="auto">
          <a:xfrm>
            <a:off x="1476375" y="5327650"/>
            <a:ext cx="64087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400">
                <a:solidFill>
                  <a:srgbClr val="262626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"/>
              <a:defRPr sz="2200">
                <a:solidFill>
                  <a:srgbClr val="262626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000">
                <a:solidFill>
                  <a:srgbClr val="262626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>
                <a:solidFill>
                  <a:srgbClr val="262626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l-GR" altLang="ru-RU" sz="1800">
                <a:solidFill>
                  <a:srgbClr val="0B0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Ετήσιος απολογισμός της οικονομικής διαχειρίσεως των ελληνικών εκπαιδευτηρίων Τραπεζούντας</a:t>
            </a:r>
            <a:r>
              <a:rPr lang="ru-RU" altLang="ru-RU" sz="1800">
                <a:solidFill>
                  <a:srgbClr val="0B0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</a:t>
            </a:r>
            <a:r>
              <a:rPr lang="ru-RU" altLang="ru-RU" sz="1800">
                <a:solidFill>
                  <a:srgbClr val="000099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8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Годовой финансовый отчет греческих учебных заведении Трапезунды.</a:t>
            </a:r>
            <a:endParaRPr lang="ru-RU" altLang="ru-RU" sz="1800">
              <a:solidFill>
                <a:schemeClr val="tx1"/>
              </a:solidFill>
              <a:latin typeface="Book Antiqua" panose="0204060205030503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 spd="slow" advTm="4396">
    <p:blinds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677863" y="4668838"/>
            <a:ext cx="7767637" cy="644525"/>
          </a:xfrm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45059" name="Текст 3"/>
          <p:cNvSpPr>
            <a:spLocks noGrp="1"/>
          </p:cNvSpPr>
          <p:nvPr>
            <p:ph type="body" sz="half" idx="2"/>
          </p:nvPr>
        </p:nvSpPr>
        <p:spPr>
          <a:xfrm>
            <a:off x="688975" y="5324475"/>
            <a:ext cx="7756525" cy="804863"/>
          </a:xfrm>
        </p:spPr>
        <p:txBody>
          <a:bodyPr/>
          <a:lstStyle/>
          <a:p>
            <a:pPr eaLnBrk="1" hangingPunct="1"/>
            <a:r>
              <a:rPr lang="el-GR" altLang="ru-RU" sz="2000">
                <a:solidFill>
                  <a:srgbClr val="0B0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Εσωτερικό σχολείο στον Πόντο /</a:t>
            </a:r>
            <a:r>
              <a:rPr lang="el-GR" altLang="ru-RU" sz="2000">
                <a:solidFill>
                  <a:srgbClr val="000099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Интернат в Понте</a:t>
            </a:r>
            <a:endParaRPr lang="ru-RU" altLang="ru-RU" sz="20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 descr="C:\Users\Bonya\Desktop\ГКЦ 2015\18 мая\геноцид\из книги\3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15" r="2215"/>
          <a:stretch>
            <a:fillRect/>
          </a:stretch>
        </p:blipFill>
        <p:spPr>
          <a:xfrm rot="240000">
            <a:off x="2196314" y="308368"/>
            <a:ext cx="5271481" cy="3974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480">
    <p:blinds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Bonya\Desktop\ГКЦ 2015\18 мая\геноцид\из книги\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404813"/>
            <a:ext cx="3735388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Box 1"/>
          <p:cNvSpPr txBox="1">
            <a:spLocks noChangeArrowheads="1"/>
          </p:cNvSpPr>
          <p:nvPr/>
        </p:nvSpPr>
        <p:spPr bwMode="auto">
          <a:xfrm>
            <a:off x="5148263" y="1989138"/>
            <a:ext cx="3024187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400">
                <a:solidFill>
                  <a:srgbClr val="262626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"/>
              <a:defRPr sz="2200">
                <a:solidFill>
                  <a:srgbClr val="262626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000">
                <a:solidFill>
                  <a:srgbClr val="262626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>
                <a:solidFill>
                  <a:srgbClr val="262626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l-GR" altLang="ru-RU" sz="2000">
                <a:solidFill>
                  <a:srgbClr val="0B0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Τάξη του 1897 (κρίνοντας από την περιγραφή της κάρτας) /</a:t>
            </a:r>
            <a:r>
              <a:rPr lang="el-GR" altLang="ru-RU" sz="2000">
                <a:solidFill>
                  <a:srgbClr val="000099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</a:t>
            </a:r>
            <a:r>
              <a:rPr lang="el-GR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1897 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года</a:t>
            </a:r>
            <a:r>
              <a:rPr lang="el-GR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судя по надписи</a:t>
            </a:r>
            <a:r>
              <a:rPr lang="el-GR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altLang="ru-RU" sz="2000">
              <a:solidFill>
                <a:schemeClr val="tx1"/>
              </a:solidFill>
              <a:latin typeface="Book Antiqua" panose="0204060205030503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 spd="slow" advTm="3859">
    <p:blinds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Bonya\Desktop\ГКЦ 2015\18 мая\геноцид\из книги\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5399088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 descr="C:\Users\Bonya\Desktop\ГКЦ 2015\18 мая\геноцид\из книги\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675" y="3109913"/>
            <a:ext cx="6183313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Box 1"/>
          <p:cNvSpPr txBox="1">
            <a:spLocks noChangeArrowheads="1"/>
          </p:cNvSpPr>
          <p:nvPr/>
        </p:nvSpPr>
        <p:spPr bwMode="auto">
          <a:xfrm>
            <a:off x="5651500" y="1109663"/>
            <a:ext cx="29527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400">
                <a:solidFill>
                  <a:srgbClr val="262626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"/>
              <a:defRPr sz="2200">
                <a:solidFill>
                  <a:srgbClr val="262626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000">
                <a:solidFill>
                  <a:srgbClr val="262626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>
                <a:solidFill>
                  <a:srgbClr val="262626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l-GR" altLang="ru-RU" sz="2000">
                <a:solidFill>
                  <a:srgbClr val="0B0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Το Παρθεναγωγείο της Τραπεζούντας  /</a:t>
            </a:r>
            <a:r>
              <a:rPr lang="el-GR" altLang="ru-RU" sz="2000">
                <a:solidFill>
                  <a:srgbClr val="000099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Институт Благородных Девиц Трапезунды</a:t>
            </a:r>
            <a:endParaRPr lang="ru-RU" altLang="ru-RU" sz="2000">
              <a:solidFill>
                <a:schemeClr val="tx1"/>
              </a:solidFill>
              <a:latin typeface="Book Antiqua" panose="0204060205030503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 spd="slow" advTm="3975">
    <p:blinds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37130"/>
      </p:ext>
    </p:extLst>
  </p:cSld>
  <p:clrMapOvr>
    <a:masterClrMapping/>
  </p:clrMapOvr>
  <p:transition spd="med" advTm="7007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91849"/>
      </p:ext>
    </p:extLst>
  </p:cSld>
  <p:clrMapOvr>
    <a:masterClrMapping/>
  </p:clrMapOvr>
  <p:transition spd="med" advTm="8050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413" y="115888"/>
            <a:ext cx="3744912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1"/>
          <p:cNvSpPr txBox="1">
            <a:spLocks noChangeArrowheads="1"/>
          </p:cNvSpPr>
          <p:nvPr/>
        </p:nvSpPr>
        <p:spPr bwMode="auto">
          <a:xfrm>
            <a:off x="1258888" y="5445125"/>
            <a:ext cx="56165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400">
                <a:solidFill>
                  <a:srgbClr val="262626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"/>
              <a:defRPr sz="2200">
                <a:solidFill>
                  <a:srgbClr val="262626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000">
                <a:solidFill>
                  <a:srgbClr val="262626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>
                <a:solidFill>
                  <a:srgbClr val="262626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l-GR" altLang="ru-RU" sz="2000">
                <a:solidFill>
                  <a:srgbClr val="000099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Η εφημερίδα «ΑΡΓΟΝΑΥΤΗΣ», έτος ίδρυσης 1912 /</a:t>
            </a:r>
            <a:r>
              <a:rPr lang="el-GR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газета</a:t>
            </a:r>
            <a:r>
              <a:rPr lang="el-GR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Аргонавт</a:t>
            </a:r>
            <a:r>
              <a:rPr lang="el-GR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 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 выпуска газеты</a:t>
            </a:r>
            <a:r>
              <a:rPr lang="el-GR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- 1912 </a:t>
            </a:r>
            <a:endParaRPr lang="ru-RU" altLang="ru-RU" sz="2000">
              <a:solidFill>
                <a:schemeClr val="tx1"/>
              </a:solidFill>
              <a:latin typeface="Book Antiqua" panose="0204060205030503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 spd="slow" advTm="4500">
    <p:blinds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166030"/>
      </p:ext>
    </p:extLst>
  </p:cSld>
  <p:clrMapOvr>
    <a:masterClrMapping/>
  </p:clrMapOvr>
  <p:transition spd="med" advTm="6480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31758"/>
      </p:ext>
    </p:extLst>
  </p:cSld>
  <p:clrMapOvr>
    <a:masterClrMapping/>
  </p:clrMapOvr>
  <p:transition spd="med" advTm="7521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Bonya\Desktop\ГКЦ 2015\18 мая\геноцид\из книги\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188913"/>
            <a:ext cx="6080125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Box 1"/>
          <p:cNvSpPr txBox="1">
            <a:spLocks noChangeArrowheads="1"/>
          </p:cNvSpPr>
          <p:nvPr/>
        </p:nvSpPr>
        <p:spPr bwMode="auto">
          <a:xfrm>
            <a:off x="1303338" y="4076700"/>
            <a:ext cx="54006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400">
                <a:solidFill>
                  <a:srgbClr val="262626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"/>
              <a:defRPr sz="2200">
                <a:solidFill>
                  <a:srgbClr val="262626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000">
                <a:solidFill>
                  <a:srgbClr val="262626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>
                <a:solidFill>
                  <a:srgbClr val="262626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l-GR" altLang="ru-RU" sz="2000">
                <a:solidFill>
                  <a:srgbClr val="0B0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Μικρογραφία από χειρόγραφο που απεικονίζει το διωγμό των Ελλήνων του Πόντου από τους Οθωμανούς / 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Рукопись с изображением гонений греков Понта османами</a:t>
            </a:r>
            <a:endParaRPr lang="ru-RU" altLang="ru-RU" sz="2000">
              <a:solidFill>
                <a:schemeClr val="tx1"/>
              </a:solidFill>
              <a:latin typeface="Book Antiqua" panose="0204060205030503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 spd="slow" advTm="2851">
    <p:blinds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Bonya\Desktop\ГКЦ 2015\18 мая\геноцид\из книги\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5602287" cy="396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Box 1"/>
          <p:cNvSpPr txBox="1">
            <a:spLocks noChangeArrowheads="1"/>
          </p:cNvSpPr>
          <p:nvPr/>
        </p:nvSpPr>
        <p:spPr bwMode="auto">
          <a:xfrm>
            <a:off x="1042988" y="4652963"/>
            <a:ext cx="6408737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400">
                <a:solidFill>
                  <a:srgbClr val="262626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"/>
              <a:defRPr sz="2200">
                <a:solidFill>
                  <a:srgbClr val="262626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000">
                <a:solidFill>
                  <a:srgbClr val="262626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>
                <a:solidFill>
                  <a:srgbClr val="262626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l-GR" altLang="ru-RU" sz="1800">
                <a:solidFill>
                  <a:srgbClr val="0B0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Καταγγελία των βιαιοτήτων και διωγμών στον Πόντο, χρονολογείται από 5/07/1921 και αποστέλλεται στις ελληνικές Αρχές της Κωνσταντινουπόλεως  /</a:t>
            </a:r>
            <a:r>
              <a:rPr lang="el-GR" altLang="ru-RU" sz="1800">
                <a:solidFill>
                  <a:srgbClr val="000099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8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Письменная жалоба на гонения и притеснения в Понте</a:t>
            </a:r>
            <a:r>
              <a:rPr lang="el-GR" altLang="ru-RU" sz="18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ru-RU" sz="18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направленная греческим властям Константинополя</a:t>
            </a:r>
            <a:r>
              <a:rPr lang="el-GR" altLang="ru-RU" sz="18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altLang="ru-RU" sz="18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датируется</a:t>
            </a:r>
            <a:r>
              <a:rPr lang="el-GR" altLang="ru-RU" sz="18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ru-RU" altLang="ru-RU" sz="18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июня</a:t>
            </a:r>
            <a:r>
              <a:rPr lang="el-GR" altLang="ru-RU" sz="18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1921</a:t>
            </a:r>
            <a:r>
              <a:rPr lang="ru-RU" altLang="ru-RU" sz="18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el-GR" altLang="ru-RU" sz="18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altLang="ru-RU" sz="1800">
              <a:solidFill>
                <a:schemeClr val="tx1"/>
              </a:solidFill>
              <a:latin typeface="Book Antiqua" panose="0204060205030503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 spd="slow" advTm="5367">
    <p:blinds dir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Bonya\Desktop\ГКЦ 2015\18 мая\геноцид\из книги\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30175"/>
            <a:ext cx="5307012" cy="57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4" descr="\\192.168.0.106\Data\ДОКУМЕНТЫ1\2015\events\18.05.2015 День Геноцида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76250"/>
            <a:ext cx="3465513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Box 1"/>
          <p:cNvSpPr txBox="1">
            <a:spLocks noChangeArrowheads="1"/>
          </p:cNvSpPr>
          <p:nvPr/>
        </p:nvSpPr>
        <p:spPr bwMode="auto">
          <a:xfrm>
            <a:off x="5651500" y="3789363"/>
            <a:ext cx="3241675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400">
                <a:solidFill>
                  <a:srgbClr val="262626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"/>
              <a:defRPr sz="2200">
                <a:solidFill>
                  <a:srgbClr val="262626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000">
                <a:solidFill>
                  <a:srgbClr val="262626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>
                <a:solidFill>
                  <a:srgbClr val="262626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l-GR" altLang="ru-RU" sz="2000">
                <a:solidFill>
                  <a:srgbClr val="0B0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Οι διωγμοί του 1895 της Τραπεζούντας. Οι σφαγές των Αρμενίων</a:t>
            </a:r>
            <a:r>
              <a:rPr lang="ru-RU" altLang="ru-RU" sz="2000">
                <a:solidFill>
                  <a:srgbClr val="0B0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Гонения 1895 года в Трапезунде. Резня армян.</a:t>
            </a:r>
            <a:endParaRPr lang="ru-RU" altLang="ru-RU" sz="2000">
              <a:solidFill>
                <a:schemeClr val="tx1"/>
              </a:solidFill>
              <a:latin typeface="Book Antiqua" panose="0204060205030503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 spd="slow" advTm="4925">
    <p:blinds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Bonya\Desktop\ГКЦ 2015\18 мая\геноцид\из книги\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88913"/>
            <a:ext cx="4451350" cy="633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Box 1"/>
          <p:cNvSpPr txBox="1">
            <a:spLocks noChangeArrowheads="1"/>
          </p:cNvSpPr>
          <p:nvPr/>
        </p:nvSpPr>
        <p:spPr bwMode="auto">
          <a:xfrm>
            <a:off x="5294313" y="1552575"/>
            <a:ext cx="3671887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400">
                <a:solidFill>
                  <a:srgbClr val="262626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"/>
              <a:defRPr sz="2200">
                <a:solidFill>
                  <a:srgbClr val="262626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000">
                <a:solidFill>
                  <a:srgbClr val="262626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>
                <a:solidFill>
                  <a:srgbClr val="262626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l-GR" altLang="ru-RU" sz="2000">
                <a:solidFill>
                  <a:srgbClr val="000099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Καταγγελία των βιαιοτήτων και διωγμών στον Πόντο</a:t>
            </a:r>
            <a:r>
              <a:rPr lang="ru-RU" altLang="ru-RU" sz="2000">
                <a:solidFill>
                  <a:srgbClr val="000099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GR" altLang="ru-RU" sz="2000">
                <a:solidFill>
                  <a:srgbClr val="000099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χρονολογείται από</a:t>
            </a:r>
            <a:r>
              <a:rPr lang="ru-RU" altLang="ru-RU" sz="2000">
                <a:solidFill>
                  <a:srgbClr val="000099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01.01.1919 /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Письменная жалоба на гонения и притеснения в Понте (01 января 1919г)</a:t>
            </a:r>
            <a:endParaRPr lang="ru-RU" altLang="ru-RU" sz="2000">
              <a:solidFill>
                <a:schemeClr val="tx1"/>
              </a:solidFill>
              <a:latin typeface="Book Antiqua" panose="0204060205030503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 spd="slow" advTm="4947">
    <p:blinds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Bonya\Desktop\ГКЦ 2015\18 мая\геноцид\из книги\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20713"/>
            <a:ext cx="6672262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040">
    <p:blinds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Bonya\Desktop\ГКЦ 2015\18 мая\геноцид\из книги\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620713"/>
            <a:ext cx="4932362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555">
    <p:blinds dir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3A4F57C-9A78-492D-9F0B-815816F9E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47" y="1988840"/>
            <a:ext cx="6762705" cy="2653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48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677863" y="4668838"/>
            <a:ext cx="7767637" cy="644525"/>
          </a:xfrm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14339" name="Текст 3"/>
          <p:cNvSpPr>
            <a:spLocks noGrp="1"/>
          </p:cNvSpPr>
          <p:nvPr>
            <p:ph type="body" sz="half" idx="2"/>
          </p:nvPr>
        </p:nvSpPr>
        <p:spPr>
          <a:xfrm>
            <a:off x="688975" y="5324475"/>
            <a:ext cx="7756525" cy="804863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l-GR" dirty="0">
                <a:solidFill>
                  <a:srgbClr val="0B0060"/>
                </a:solidFill>
                <a:latin typeface="Book Antiqua"/>
                <a:ea typeface="Calibri"/>
                <a:cs typeface="Times New Roman"/>
              </a:rPr>
              <a:t>Οι εφημερίδες «ΕΠΟΧΗ» (έτος ιδρύσεως 1917) και «ΦΑΡΟΣ της ΑΝΑΤΟΛΗΣ» (1909-1910) – Τραπεζούντα / </a:t>
            </a:r>
            <a:r>
              <a:rPr lang="el-GR" dirty="0">
                <a:solidFill>
                  <a:srgbClr val="C00000"/>
                </a:solidFill>
                <a:latin typeface="Book Antiqua"/>
                <a:ea typeface="Calibri"/>
                <a:cs typeface="Times New Roman"/>
              </a:rPr>
              <a:t>Трапезундские газеты «</a:t>
            </a:r>
            <a:r>
              <a:rPr lang="ru-RU" dirty="0">
                <a:solidFill>
                  <a:srgbClr val="C00000"/>
                </a:solidFill>
                <a:latin typeface="Book Antiqua"/>
                <a:ea typeface="Calibri"/>
                <a:cs typeface="Times New Roman"/>
              </a:rPr>
              <a:t>Эпоха</a:t>
            </a:r>
            <a:r>
              <a:rPr lang="el-GR" dirty="0">
                <a:solidFill>
                  <a:srgbClr val="C00000"/>
                </a:solidFill>
                <a:latin typeface="Book Antiqua"/>
                <a:ea typeface="Calibri"/>
                <a:cs typeface="Times New Roman"/>
              </a:rPr>
              <a:t>» (</a:t>
            </a:r>
            <a:r>
              <a:rPr lang="ru-RU" dirty="0">
                <a:solidFill>
                  <a:srgbClr val="C00000"/>
                </a:solidFill>
                <a:latin typeface="Book Antiqua"/>
                <a:ea typeface="Calibri"/>
                <a:cs typeface="Times New Roman"/>
              </a:rPr>
              <a:t>год выпуска</a:t>
            </a:r>
            <a:r>
              <a:rPr lang="el-GR" dirty="0">
                <a:solidFill>
                  <a:srgbClr val="C00000"/>
                </a:solidFill>
                <a:latin typeface="Book Antiqua"/>
                <a:ea typeface="Calibri"/>
                <a:cs typeface="Times New Roman"/>
              </a:rPr>
              <a:t> 1917) </a:t>
            </a:r>
            <a:r>
              <a:rPr lang="ru-RU" dirty="0">
                <a:solidFill>
                  <a:srgbClr val="C00000"/>
                </a:solidFill>
                <a:latin typeface="Book Antiqua"/>
                <a:ea typeface="Calibri"/>
                <a:cs typeface="Times New Roman"/>
              </a:rPr>
              <a:t>и</a:t>
            </a:r>
            <a:r>
              <a:rPr lang="el-GR" dirty="0">
                <a:solidFill>
                  <a:srgbClr val="C00000"/>
                </a:solidFill>
                <a:latin typeface="Book Antiqua"/>
                <a:ea typeface="Calibri"/>
                <a:cs typeface="Times New Roman"/>
              </a:rPr>
              <a:t> «</a:t>
            </a:r>
            <a:r>
              <a:rPr lang="ru-RU" dirty="0">
                <a:solidFill>
                  <a:srgbClr val="C00000"/>
                </a:solidFill>
                <a:latin typeface="Book Antiqua"/>
                <a:ea typeface="Calibri"/>
                <a:cs typeface="Times New Roman"/>
              </a:rPr>
              <a:t>Маяк Анатолии</a:t>
            </a:r>
            <a:r>
              <a:rPr lang="el-GR" dirty="0">
                <a:solidFill>
                  <a:srgbClr val="C00000"/>
                </a:solidFill>
                <a:latin typeface="Book Antiqua"/>
                <a:ea typeface="Calibri"/>
                <a:cs typeface="Times New Roman"/>
              </a:rPr>
              <a:t>» (1909-1910)</a:t>
            </a:r>
            <a:endParaRPr lang="ru-RU" alt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14" r="3314"/>
          <a:stretch>
            <a:fillRect/>
          </a:stretch>
        </p:blipFill>
        <p:spPr>
          <a:xfrm rot="240000">
            <a:off x="1440095" y="68846"/>
            <a:ext cx="5613480" cy="423234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4477">
    <p:blinds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677863" y="4668838"/>
            <a:ext cx="7767637" cy="128587"/>
          </a:xfrm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15363" name="Текст 3"/>
          <p:cNvSpPr>
            <a:spLocks noGrp="1"/>
          </p:cNvSpPr>
          <p:nvPr>
            <p:ph type="body" sz="half" idx="2"/>
          </p:nvPr>
        </p:nvSpPr>
        <p:spPr>
          <a:xfrm>
            <a:off x="688975" y="4868863"/>
            <a:ext cx="7756525" cy="1260475"/>
          </a:xfrm>
        </p:spPr>
        <p:txBody>
          <a:bodyPr/>
          <a:lstStyle/>
          <a:p>
            <a:pPr eaLnBrk="1" hangingPunct="1"/>
            <a:r>
              <a:rPr lang="el-GR" altLang="ru-RU" sz="1800">
                <a:solidFill>
                  <a:srgbClr val="000099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Οι υπάλληλοι της Τράπεζας του Φωστηρόπουλου στην Τραπεζούντα. Πρώτος πίσω από το λυράρη είναι ο  εθνομάρτυρας Νίκος Καπετανίδης / </a:t>
            </a:r>
            <a:r>
              <a:rPr lang="ru-RU" altLang="ru-RU" sz="18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Сотрудники Банка</a:t>
            </a:r>
            <a:r>
              <a:rPr lang="el-GR" altLang="ru-RU" sz="18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altLang="ru-RU" sz="18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Фостиропулоса</a:t>
            </a:r>
            <a:r>
              <a:rPr lang="el-GR" altLang="ru-RU" sz="18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altLang="ru-RU" sz="18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Трапезунде</a:t>
            </a:r>
            <a:r>
              <a:rPr lang="el-GR" altLang="ru-RU" sz="18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altLang="ru-RU" sz="18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музыкантом с лирой, крайний слева, сидит новомученик Никос Капетанидис</a:t>
            </a:r>
            <a:endParaRPr lang="ru-RU" altLang="ru-RU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70" r="5070"/>
          <a:stretch>
            <a:fillRect/>
          </a:stretch>
        </p:blipFill>
        <p:spPr>
          <a:xfrm rot="240000">
            <a:off x="2197988" y="260425"/>
            <a:ext cx="5338238" cy="402481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474">
    <p:blinds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96850"/>
            <a:ext cx="4043363" cy="603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1"/>
          <p:cNvSpPr txBox="1">
            <a:spLocks noChangeArrowheads="1"/>
          </p:cNvSpPr>
          <p:nvPr/>
        </p:nvSpPr>
        <p:spPr bwMode="auto">
          <a:xfrm>
            <a:off x="5219700" y="1773238"/>
            <a:ext cx="3313113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400">
                <a:solidFill>
                  <a:srgbClr val="262626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"/>
              <a:defRPr sz="2200">
                <a:solidFill>
                  <a:srgbClr val="262626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000">
                <a:solidFill>
                  <a:srgbClr val="262626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>
                <a:solidFill>
                  <a:srgbClr val="262626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l-GR" altLang="ru-RU" sz="2000">
                <a:solidFill>
                  <a:srgbClr val="0B0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Υπάλληλοι της Τράπεζας Καπαγιαννίδη</a:t>
            </a:r>
            <a:r>
              <a:rPr lang="ru-RU" altLang="ru-RU" sz="2000">
                <a:solidFill>
                  <a:srgbClr val="0B0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Сотрудники Банка Капайанниди</a:t>
            </a:r>
            <a:endParaRPr lang="ru-RU" altLang="ru-RU" sz="2000">
              <a:solidFill>
                <a:schemeClr val="tx1"/>
              </a:solidFill>
              <a:latin typeface="Book Antiqua" panose="0204060205030503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 spd="slow" advTm="4107">
    <p:blinds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129088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1"/>
          <p:cNvSpPr txBox="1">
            <a:spLocks noChangeArrowheads="1"/>
          </p:cNvSpPr>
          <p:nvPr/>
        </p:nvSpPr>
        <p:spPr bwMode="auto">
          <a:xfrm>
            <a:off x="4859338" y="2205038"/>
            <a:ext cx="3384550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400">
                <a:solidFill>
                  <a:srgbClr val="262626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"/>
              <a:defRPr sz="2200">
                <a:solidFill>
                  <a:srgbClr val="262626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2000">
                <a:solidFill>
                  <a:srgbClr val="262626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>
                <a:solidFill>
                  <a:srgbClr val="262626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"/>
              <a:defRPr sz="1600">
                <a:solidFill>
                  <a:srgbClr val="262626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l-GR" altLang="ru-RU" sz="2000">
                <a:solidFill>
                  <a:srgbClr val="0B0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Ποντιοπούλες με παραδοσιακές στολές</a:t>
            </a:r>
            <a:r>
              <a:rPr lang="ru-RU" altLang="ru-RU" sz="2000">
                <a:solidFill>
                  <a:srgbClr val="0B0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</a:t>
            </a:r>
            <a:r>
              <a:rPr lang="ru-RU" altLang="ru-RU" sz="2000">
                <a:solidFill>
                  <a:srgbClr val="000099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Понтийские девушки в традиционной национальной одежде</a:t>
            </a:r>
            <a:endParaRPr lang="ru-RU" altLang="ru-RU" sz="2000">
              <a:solidFill>
                <a:schemeClr val="tx1"/>
              </a:solidFill>
              <a:latin typeface="Book Antiqua" panose="0204060205030503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 spd="slow" advTm="4958">
    <p:blinds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677863" y="4668838"/>
            <a:ext cx="7767637" cy="644525"/>
          </a:xfrm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18435" name="Текст 3"/>
          <p:cNvSpPr>
            <a:spLocks noGrp="1"/>
          </p:cNvSpPr>
          <p:nvPr>
            <p:ph type="body" sz="half" idx="2"/>
          </p:nvPr>
        </p:nvSpPr>
        <p:spPr>
          <a:xfrm>
            <a:off x="684213" y="5373688"/>
            <a:ext cx="7756525" cy="552450"/>
          </a:xfrm>
        </p:spPr>
        <p:txBody>
          <a:bodyPr/>
          <a:lstStyle/>
          <a:p>
            <a:pPr eaLnBrk="1" hangingPunct="1"/>
            <a:r>
              <a:rPr lang="el-GR" altLang="ru-RU" sz="2000">
                <a:solidFill>
                  <a:srgbClr val="0B0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Μεταφορά καπνών /</a:t>
            </a:r>
            <a:r>
              <a:rPr lang="ru-RU" altLang="ru-RU" sz="2000">
                <a:solidFill>
                  <a:srgbClr val="C0000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Перевозка табака</a:t>
            </a:r>
            <a:endParaRPr lang="ru-RU" altLang="ru-RU" sz="20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14" r="6814"/>
          <a:stretch>
            <a:fillRect/>
          </a:stretch>
        </p:blipFill>
        <p:spPr>
          <a:xfrm rot="240000">
            <a:off x="2039628" y="295274"/>
            <a:ext cx="5260364" cy="396610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499">
    <p:blinds dir="vert"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вердый переплет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616</TotalTime>
  <Words>674</Words>
  <Application>Microsoft Office PowerPoint</Application>
  <PresentationFormat>Экран (4:3)</PresentationFormat>
  <Paragraphs>42</Paragraphs>
  <Slides>48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3" baseType="lpstr">
      <vt:lpstr>Arial</vt:lpstr>
      <vt:lpstr>Book Antiqua</vt:lpstr>
      <vt:lpstr>Times New Roman</vt:lpstr>
      <vt:lpstr>Wingdings</vt:lpstr>
      <vt:lpstr>Твердый переплет</vt:lpstr>
      <vt:lpstr>«Геноцид – право на память»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Bonya</dc:creator>
  <cp:lastModifiedBy>Владимир Беспалов</cp:lastModifiedBy>
  <cp:revision>20</cp:revision>
  <dcterms:created xsi:type="dcterms:W3CDTF">2015-05-10T23:04:26Z</dcterms:created>
  <dcterms:modified xsi:type="dcterms:W3CDTF">2021-05-14T06:26:42Z</dcterms:modified>
</cp:coreProperties>
</file>