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0081DB-0BB0-4047-81B8-73FF8366E443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FE709A-FE4E-405B-A73B-5584763DE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24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E709A-FE4E-405B-A73B-5584763DE74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219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6B71C4-7C0F-46DE-85CA-AE98CF6D69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A2FE4FF-0775-4CD7-8807-46AE26FB6A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773B89-7580-4FE8-A5B2-F8EF5F227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47A5E-F3E0-427A-A929-73C3236F5DA1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5AF0AE-C29B-4FA5-83AE-E07EB33E1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3C1B76-373B-4603-BBA8-58AC64ADF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D196-BE47-4779-8755-376EE4C82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04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eveal dir="r"/>
      </p:transition>
    </mc:Choice>
    <mc:Fallback xmlns=""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F623DA-4676-4081-BE3E-D04C5C6E7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94DC983-F08B-4145-8C30-B14C19A4CC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C77F3F-F72A-4FFC-A94B-785232C5B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47A5E-F3E0-427A-A929-73C3236F5DA1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CE3CF5-4AC1-464C-BF58-7FA289121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65AF25-3BD4-4E8A-A63A-1942FB85B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D196-BE47-4779-8755-376EE4C82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07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eveal dir="r"/>
      </p:transition>
    </mc:Choice>
    <mc:Fallback xmlns=""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39C6B75-9B03-4669-8AD4-34135649E4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06F021C-70DD-4E24-B2DB-8C5268AF2A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27E735-D517-49B4-A3DB-7A0B18846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47A5E-F3E0-427A-A929-73C3236F5DA1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671316-6892-44EE-8A1C-1FD5B8DB5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D6A666-02F5-4653-9AAE-FB3FF1698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D196-BE47-4779-8755-376EE4C82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44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eveal dir="r"/>
      </p:transition>
    </mc:Choice>
    <mc:Fallback xmlns=""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6B523B-0A3D-40D1-9E98-943626606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F9EDEB-1FF3-4609-979C-CDAE60E7F3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2E78FE-8325-4FA2-9DA8-F1B0D7D7D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47A5E-F3E0-427A-A929-73C3236F5DA1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CAA8A9-CA19-4CF9-89B8-A76A464A0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C5883C-2C43-4253-ADE2-1CE0C3EA1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D196-BE47-4779-8755-376EE4C82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18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eveal dir="r"/>
      </p:transition>
    </mc:Choice>
    <mc:Fallback xmlns=""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1A6AA0-C6D2-4212-AFE5-6B49CE9A8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E03A3A-1711-4B33-A12F-D92CE777A2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867D4C-013B-4CBB-8725-2C76F754E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47A5E-F3E0-427A-A929-73C3236F5DA1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A9F519-E6F9-42B1-AAC3-C27CCC2DF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94B4F8-C1C7-462A-9909-41CD91EDE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D196-BE47-4779-8755-376EE4C82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90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eveal dir="r"/>
      </p:transition>
    </mc:Choice>
    <mc:Fallback xmlns=""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1AC45B-DD23-4623-ADD3-84A64CDA0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C0CA96-038B-428D-8DC5-84BA348836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09AA6E0-81C3-4482-8714-66149BA953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AEB4D6B-389D-45A8-8CBB-9968F318C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47A5E-F3E0-427A-A929-73C3236F5DA1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B75E5E5-F7B2-4081-B425-1ACFCBE63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C17A98F-1FE7-49D3-AC44-73750CA1E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D196-BE47-4779-8755-376EE4C82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4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eveal dir="r"/>
      </p:transition>
    </mc:Choice>
    <mc:Fallback xmlns=""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9F209-87F9-42F9-8B62-0103F870B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5283E21-DBCD-4512-8302-E3BE573AC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21E7EF9-270B-4B0E-B25E-66C8EDFB66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7270E4A-6DD9-4E73-BFE1-1C89D35F05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1FD2911-093F-40E7-8BCB-33AF8B735B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610CD3-82C2-4301-8B5C-304452A89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47A5E-F3E0-427A-A929-73C3236F5DA1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753EEB-48C2-4089-B94F-FC43B773C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ECEC88A-BFDD-4630-926C-41DC3CE54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D196-BE47-4779-8755-376EE4C82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55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eveal dir="r"/>
      </p:transition>
    </mc:Choice>
    <mc:Fallback xmlns=""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262DB6-0C62-455D-873D-163CDE5F7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1AAAC46-7B85-4EC7-9E11-5C4AC71EA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47A5E-F3E0-427A-A929-73C3236F5DA1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6E128D6-DFC8-4F5E-9305-B749AC94D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6624DF0-545A-4E3D-A418-DA6978912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D196-BE47-4779-8755-376EE4C82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59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eveal dir="r"/>
      </p:transition>
    </mc:Choice>
    <mc:Fallback xmlns=""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684B556-E7D0-499A-B6FA-7DD79A7E8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47A5E-F3E0-427A-A929-73C3236F5DA1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F7B2D51-DAE8-409D-8818-2448D9FC9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8EC933F-AED2-40FD-82A2-40B5D9F43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D196-BE47-4779-8755-376EE4C82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09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eveal dir="r"/>
      </p:transition>
    </mc:Choice>
    <mc:Fallback xmlns=""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19DCC8-296D-41C9-A4D9-71058A9D3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7E8C35-5EBA-4C39-BBF3-C2A3191D7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6C7F492-F2CF-4423-9337-2D5C43C552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1C1D1E0-6E69-4C13-A3BB-10398EFF2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47A5E-F3E0-427A-A929-73C3236F5DA1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74CE78F-D359-40DA-9ABD-937DE93CA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84689E-E3F4-4A3F-8C6A-62211C06E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D196-BE47-4779-8755-376EE4C82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51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eveal dir="r"/>
      </p:transition>
    </mc:Choice>
    <mc:Fallback xmlns=""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BFDFAB-705E-4070-A01B-66DC7156F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4500A9C-F7A9-4E18-A2EA-0DCC71F73B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9BB99D8-0710-48DC-BC77-CD4DF1BAE8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C60EB8-B4F9-4543-B1E1-914849826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47A5E-F3E0-427A-A929-73C3236F5DA1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669B7F-1BFF-4C27-B4FB-CD0F99C48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8630D4-EFF1-4440-A35F-93878A85A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D196-BE47-4779-8755-376EE4C82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78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eveal dir="r"/>
      </p:transition>
    </mc:Choice>
    <mc:Fallback xmlns=""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5C1B91-3C8E-49CA-AD13-3079AFECF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D2FE472-25DC-4442-9321-9A48B59F51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7B31C0-437F-4B1C-9DB1-8F1E753982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47A5E-F3E0-427A-A929-73C3236F5DA1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E54521-BC57-4690-866C-42C6AAF759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DADD3E-2430-4139-B397-D87844B2C3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2D196-BE47-4779-8755-376EE4C82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201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14:reveal dir="r"/>
      </p:transition>
    </mc:Choice>
    <mc:Fallback xmlns="">
      <p:transition spd="slow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microsoft.com/office/2007/relationships/hdphoto" Target="../media/hdphoto1.wdp"/><Relationship Id="rId7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microsoft.com/office/2007/relationships/hdphoto" Target="../media/hdphoto1.wdp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3.png"/><Relationship Id="rId10" Type="http://schemas.openxmlformats.org/officeDocument/2006/relationships/image" Target="../media/image4.jpeg"/><Relationship Id="rId4" Type="http://schemas.openxmlformats.org/officeDocument/2006/relationships/image" Target="../media/image2.png"/><Relationship Id="rId9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microsoft.com/office/2007/relationships/hdphoto" Target="../media/hdphoto1.wdp"/><Relationship Id="rId7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microsoft.com/office/2007/relationships/hdphoto" Target="../media/hdphoto1.wdp"/><Relationship Id="rId7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microsoft.com/office/2007/relationships/hdphoto" Target="../media/hdphoto1.wdp"/><Relationship Id="rId7" Type="http://schemas.openxmlformats.org/officeDocument/2006/relationships/hyperlink" Target="https://ru.wikipedia.org/wiki/%D0%A1%D0%B0%D1%80%D0%B8%D0%B0%D0%BD%D0%B8%D0%B4%D0%B8,_%D0%92%D0%B8%D0%BA%D1%82%D0%BE%D1%80_%D0%98%D0%B2%D0%B0%D0%BD%D0%BE%D0%B2%D0%B8%D1%87#cite_note-2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microsoft.com/office/2007/relationships/hdphoto" Target="../media/hdphoto1.wdp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microsoft.com/office/2007/relationships/hdphoto" Target="../media/hdphoto1.wdp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microsoft.com/office/2007/relationships/hdphoto" Target="../media/hdphoto1.wdp"/><Relationship Id="rId7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microsoft.com/office/2007/relationships/hdphoto" Target="../media/hdphoto1.wdp"/><Relationship Id="rId7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7D8860-02EE-41A5-B373-7D1F76B82A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1946" y="95534"/>
            <a:ext cx="10572681" cy="5213445"/>
          </a:xfrm>
        </p:spPr>
        <p:txBody>
          <a:bodyPr>
            <a:noAutofit/>
          </a:bodyPr>
          <a:lstStyle/>
          <a:p>
            <a:pPr algn="r">
              <a:lnSpc>
                <a:spcPct val="150000"/>
              </a:lnSpc>
              <a:spcAft>
                <a:spcPts val="0"/>
              </a:spcAft>
              <a:tabLst>
                <a:tab pos="342900" algn="l"/>
                <a:tab pos="457200" algn="l"/>
              </a:tabLst>
            </a:pP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В</a:t>
            </a:r>
            <a:r>
              <a:rPr lang="ru-RU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еликие личности в истории</a:t>
            </a:r>
            <a:r>
              <a:rPr lang="el-GR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мировой цивилизации, которых породила земля Востока, земля Понта, Малой Азии</a:t>
            </a:r>
            <a:r>
              <a:rPr lang="ru-RU" sz="3600" b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Каппадокии</a:t>
            </a:r>
            <a:r>
              <a:rPr lang="en-US" sz="3600" b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/ </a:t>
            </a:r>
            <a:br>
              <a:rPr lang="el-GR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</a:br>
            <a:r>
              <a:rPr lang="el-GR" sz="36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ΘΕΜΕΛΙΩΤΕΣ ΠΑΓΚΟΣΜΙΟΥ ΠΟΛΙΤΙΣΜΟΥ απο τη Γη του ΠΟΝΤΟΥ, της ΚΑΠΠΑΔΟΚΙΑΣ, της ΜΙΚΡΑΣ ΑΣΙΑΣ</a:t>
            </a:r>
            <a:endParaRPr lang="ru-RU" sz="3600" dirty="0">
              <a:latin typeface="Constantia" panose="02030602050306030303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822893-FB4E-494F-90EB-1CE76B2876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98190"/>
            <a:ext cx="2335237" cy="135981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AD1E886-BAC9-404E-A46B-0A8E19B2B2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5237" y="5498190"/>
            <a:ext cx="2334970" cy="135952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FFB4676-1C3E-4501-A423-FBCC6F8D01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0474" y="5497906"/>
            <a:ext cx="2334970" cy="135952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84CE1A3-2B04-47EA-8C5F-600F53365B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5444" y="5498474"/>
            <a:ext cx="2334970" cy="135952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FFE58C3-4B83-40B0-B6C8-FC75E2AC5D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0414" y="5498474"/>
            <a:ext cx="2334970" cy="135952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6C5E3EA-3662-4110-8766-7C34D3E528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6763" y="5497906"/>
            <a:ext cx="2334970" cy="1359526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682A42D4-6694-4318-9254-285FA0D9F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18" y="4685893"/>
            <a:ext cx="18288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881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eveal dir="r"/>
      </p:transition>
    </mc:Choice>
    <mc:Fallback xmlns="">
      <p:transition spd="slow" advTm="3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822893-FB4E-494F-90EB-1CE76B2876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98190"/>
            <a:ext cx="2335237" cy="135981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AD1E886-BAC9-404E-A46B-0A8E19B2B2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5237" y="5498190"/>
            <a:ext cx="2334970" cy="135952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FFB4676-1C3E-4501-A423-FBCC6F8D01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0474" y="5497906"/>
            <a:ext cx="2334970" cy="135952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84CE1A3-2B04-47EA-8C5F-600F53365B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5444" y="5498474"/>
            <a:ext cx="2334970" cy="135952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FFE58C3-4B83-40B0-B6C8-FC75E2AC5D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0414" y="5498474"/>
            <a:ext cx="2334970" cy="135952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6C5E3EA-3662-4110-8766-7C34D3E528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6763" y="5497906"/>
            <a:ext cx="2334970" cy="1359526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E01E0DD-D1FD-4722-A7C2-418F1A6ED645}"/>
              </a:ext>
            </a:extLst>
          </p:cNvPr>
          <p:cNvSpPr/>
          <p:nvPr/>
        </p:nvSpPr>
        <p:spPr>
          <a:xfrm>
            <a:off x="192260" y="3635717"/>
            <a:ext cx="3029242" cy="1834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Γρηγόριος Ναζιανζηνός, Άγιος Γρηγόριος ο Θεολόγος, 329-390 μ.Χ. / 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Григорий </a:t>
            </a:r>
            <a:r>
              <a:rPr lang="ru-RU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Назианзин</a:t>
            </a:r>
            <a:r>
              <a:rPr lang="el-GR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Святой Григорий Богослов</a:t>
            </a:r>
            <a:r>
              <a:rPr lang="el-GR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 329-390 гг. н.э.</a:t>
            </a:r>
            <a:endParaRPr lang="ru-RU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218" name="Picture 2" descr="Gregor-Chora.jpg">
            <a:extLst>
              <a:ext uri="{FF2B5EF4-FFF2-40B4-BE49-F238E27FC236}">
                <a16:creationId xmlns:a16="http://schemas.microsoft.com/office/drawing/2014/main" id="{2C279F4A-4F70-4A8B-8E13-A7773E64A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036" y="226329"/>
            <a:ext cx="1161690" cy="3202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30AE64F-1BE1-44D1-A17C-09D3B57937D9}"/>
              </a:ext>
            </a:extLst>
          </p:cNvPr>
          <p:cNvSpPr/>
          <p:nvPr/>
        </p:nvSpPr>
        <p:spPr>
          <a:xfrm>
            <a:off x="3687812" y="3635717"/>
            <a:ext cx="3599253" cy="966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Άγιος Γρηγόριος Νεοκαισαρείας ο Θαυματουργός / 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Святой Григорий </a:t>
            </a:r>
            <a:r>
              <a:rPr lang="ru-RU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Новокесарский</a:t>
            </a:r>
            <a:r>
              <a:rPr lang="el-GR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Чудотворец</a:t>
            </a:r>
            <a:endParaRPr lang="ru-RU" sz="105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219" name="Picture 3" descr="Картинки по запросу Άγιος Γρηγόριος Νεοκαισαρείας ο Θαυματουργός">
            <a:extLst>
              <a:ext uri="{FF2B5EF4-FFF2-40B4-BE49-F238E27FC236}">
                <a16:creationId xmlns:a16="http://schemas.microsoft.com/office/drawing/2014/main" id="{D29DBE9F-4C1B-4EA1-AFB5-CB3E75A45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175" y="295275"/>
            <a:ext cx="329565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EC32720-8C4D-4DCB-B416-914748C25965}"/>
              </a:ext>
            </a:extLst>
          </p:cNvPr>
          <p:cNvSpPr/>
          <p:nvPr/>
        </p:nvSpPr>
        <p:spPr>
          <a:xfrm>
            <a:off x="8172929" y="3635717"/>
            <a:ext cx="2334970" cy="670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Ευάγριος ο Ποντικός / </a:t>
            </a:r>
            <a:r>
              <a:rPr lang="ru-RU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Эвангрий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Понтиец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105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220" name="Picture 4" descr="Картинки по запросу ευάγριος ποντικός">
            <a:extLst>
              <a:ext uri="{FF2B5EF4-FFF2-40B4-BE49-F238E27FC236}">
                <a16:creationId xmlns:a16="http://schemas.microsoft.com/office/drawing/2014/main" id="{FC62070C-E5B0-43BF-936C-11796D524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71" y="295275"/>
            <a:ext cx="2399220" cy="3187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B453A7D7-8063-4D3B-96BB-CA11B5191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2933" y="4752259"/>
            <a:ext cx="18288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706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eveal dir="r"/>
      </p:transition>
    </mc:Choice>
    <mc:Fallback xmlns="">
      <p:transition spd="slow" advTm="3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822893-FB4E-494F-90EB-1CE76B2876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98190"/>
            <a:ext cx="2335237" cy="135981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AD1E886-BAC9-404E-A46B-0A8E19B2B2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5237" y="5498190"/>
            <a:ext cx="2334970" cy="135952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FFB4676-1C3E-4501-A423-FBCC6F8D01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0474" y="5497906"/>
            <a:ext cx="2334970" cy="135952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84CE1A3-2B04-47EA-8C5F-600F53365B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5444" y="5498474"/>
            <a:ext cx="2334970" cy="135952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FFE58C3-4B83-40B0-B6C8-FC75E2AC5D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0414" y="5498474"/>
            <a:ext cx="2334970" cy="135952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6C5E3EA-3662-4110-8766-7C34D3E528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6763" y="5497906"/>
            <a:ext cx="2334970" cy="1359526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7D109E3-F0C0-4478-B173-FFAF363F6F61}"/>
              </a:ext>
            </a:extLst>
          </p:cNvPr>
          <p:cNvSpPr/>
          <p:nvPr/>
        </p:nvSpPr>
        <p:spPr>
          <a:xfrm>
            <a:off x="0" y="3554189"/>
            <a:ext cx="467020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el-GR" sz="20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Άγιος Αθανάσιος Αθωνίτης, 930 μ.Χ. Τραπεζούντα – 1000 μ.Χ. Καρυές Αγίου Όρους / </a:t>
            </a:r>
            <a:r>
              <a:rPr lang="ru-RU" sz="20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Святой Афанасий Афонский</a:t>
            </a:r>
            <a:r>
              <a:rPr lang="el-GR" sz="20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930 </a:t>
            </a:r>
            <a:r>
              <a:rPr lang="ru-RU" sz="20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г</a:t>
            </a:r>
            <a:r>
              <a:rPr lang="el-GR" sz="20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ru-RU" sz="20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</a:t>
            </a:r>
            <a:r>
              <a:rPr lang="el-GR" sz="20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r>
              <a:rPr lang="ru-RU" sz="20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э</a:t>
            </a:r>
            <a:r>
              <a:rPr lang="el-GR" sz="20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ru-RU" sz="20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Трапезунд</a:t>
            </a:r>
            <a:r>
              <a:rPr lang="el-GR" sz="20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– 1000 </a:t>
            </a:r>
            <a:r>
              <a:rPr lang="ru-RU" sz="20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г</a:t>
            </a:r>
            <a:r>
              <a:rPr lang="el-GR" sz="20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ru-RU" sz="20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</a:t>
            </a:r>
            <a:r>
              <a:rPr lang="el-GR" sz="20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r>
              <a:rPr lang="ru-RU" sz="20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э</a:t>
            </a:r>
            <a:r>
              <a:rPr lang="el-GR" sz="20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., </a:t>
            </a:r>
            <a:r>
              <a:rPr lang="ru-RU" sz="20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Святая Гора Афон</a:t>
            </a:r>
            <a:endParaRPr lang="ru-RU" sz="2000" b="1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10242" name="Picture 2" descr="Athanasios.jpg">
            <a:extLst>
              <a:ext uri="{FF2B5EF4-FFF2-40B4-BE49-F238E27FC236}">
                <a16:creationId xmlns:a16="http://schemas.microsoft.com/office/drawing/2014/main" id="{B6A2B496-0427-494E-90E9-BC2215928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032" y="377176"/>
            <a:ext cx="1999760" cy="3092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EE1179E-9965-4BDB-BB6E-0F3684FCFC3D}"/>
              </a:ext>
            </a:extLst>
          </p:cNvPr>
          <p:cNvSpPr/>
          <p:nvPr/>
        </p:nvSpPr>
        <p:spPr>
          <a:xfrm>
            <a:off x="5124929" y="3554189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Βησσαρίων ο Τραπεζούντιος, καρδινάλιος Αγίας Ρωμαϊκής Εκκλησίας,  1439 – 1474 μ.Χ. / </a:t>
            </a:r>
            <a:r>
              <a:rPr lang="ru-RU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Виссарион </a:t>
            </a:r>
            <a:r>
              <a:rPr lang="ru-RU" sz="2000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Трапезундский</a:t>
            </a:r>
            <a:r>
              <a:rPr lang="el-GR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кардинал Священной Римской </a:t>
            </a:r>
            <a:r>
              <a:rPr lang="ru-RU" sz="2000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Ценркви</a:t>
            </a:r>
            <a:r>
              <a:rPr lang="el-GR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1439 – 1474 μ.Χ.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10243" name="Picture 3" descr="Johannes Bessarion aport012.png">
            <a:extLst>
              <a:ext uri="{FF2B5EF4-FFF2-40B4-BE49-F238E27FC236}">
                <a16:creationId xmlns:a16="http://schemas.microsoft.com/office/drawing/2014/main" id="{212AEC2E-5D2F-45D6-8C65-9622DE609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943" y="302054"/>
            <a:ext cx="2246113" cy="302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200px-Bessarion_1476">
            <a:extLst>
              <a:ext uri="{FF2B5EF4-FFF2-40B4-BE49-F238E27FC236}">
                <a16:creationId xmlns:a16="http://schemas.microsoft.com/office/drawing/2014/main" id="{4AFFD1B0-8E91-4E00-8944-5E79FBA65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984" y="302054"/>
            <a:ext cx="1407139" cy="3022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150px-Cristofano_dell%27altissimo%2C_basilio_bessarione%2C_ante_1568">
            <a:extLst>
              <a:ext uri="{FF2B5EF4-FFF2-40B4-BE49-F238E27FC236}">
                <a16:creationId xmlns:a16="http://schemas.microsoft.com/office/drawing/2014/main" id="{A0528048-2225-4F9A-9CDD-4C0A6D8BD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8054" y="302054"/>
            <a:ext cx="2431231" cy="3041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C2243903-BDCE-4255-937F-4E3F893EB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4779788"/>
            <a:ext cx="18288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322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eveal dir="r"/>
      </p:transition>
    </mc:Choice>
    <mc:Fallback xmlns="">
      <p:transition spd="slow" advTm="3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822893-FB4E-494F-90EB-1CE76B2876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98190"/>
            <a:ext cx="2335237" cy="135981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AD1E886-BAC9-404E-A46B-0A8E19B2B2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5237" y="5498190"/>
            <a:ext cx="2334970" cy="135952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FFB4676-1C3E-4501-A423-FBCC6F8D01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0474" y="5497906"/>
            <a:ext cx="2334970" cy="135952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84CE1A3-2B04-47EA-8C5F-600F53365B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5444" y="5498474"/>
            <a:ext cx="2334970" cy="135952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FFE58C3-4B83-40B0-B6C8-FC75E2AC5D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0414" y="5498474"/>
            <a:ext cx="2334970" cy="135952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6C5E3EA-3662-4110-8766-7C34D3E528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6763" y="5497906"/>
            <a:ext cx="2334970" cy="1359526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1396D66-A7A7-4304-BDA9-EE9CE757931D}"/>
              </a:ext>
            </a:extLst>
          </p:cNvPr>
          <p:cNvSpPr/>
          <p:nvPr/>
        </p:nvSpPr>
        <p:spPr>
          <a:xfrm>
            <a:off x="5579384" y="295989"/>
            <a:ext cx="6096000" cy="112287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l-GR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ΝΕΟΤΕΡΗ - ΝΕΟΤΑΤΗ ΠΕΡΙΟΔΟΣ / </a:t>
            </a:r>
            <a:r>
              <a:rPr lang="ru-RU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НОВОЕ</a:t>
            </a:r>
            <a:r>
              <a:rPr lang="el-GR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l-GR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НОВЕЙШЕЕ ВРЕМЯ</a:t>
            </a:r>
            <a:endParaRPr lang="ru-RU" sz="32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5E75C9D-34A4-4DF3-B833-D91B9021C5C5}"/>
              </a:ext>
            </a:extLst>
          </p:cNvPr>
          <p:cNvSpPr/>
          <p:nvPr/>
        </p:nvSpPr>
        <p:spPr>
          <a:xfrm>
            <a:off x="454722" y="873152"/>
            <a:ext cx="6096000" cy="42643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Οικογένεια ΥΨΗΛΑΝΤΗ / </a:t>
            </a:r>
            <a:r>
              <a:rPr lang="ru-RU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Семья ИПСИЛАНТИ </a:t>
            </a:r>
            <a:endParaRPr lang="ru-RU" sz="20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Η </a:t>
            </a:r>
            <a:r>
              <a:rPr lang="el-GR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οικογένεια Υψηλάντη</a:t>
            </a:r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είναι σπουδαία Φαναριώτικη οικογένεια της Κωνσταντινούπολης, τα μέλη της οποίας διακρίθηκαν στην πολιτική και τον στρατό.</a:t>
            </a:r>
            <a:endParaRPr lang="ru-RU" sz="1200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καταγωγή της οικογένειας είναι από τα Ύψηλα της Τραπεζούντας, η δε ύπαρξή της χρονολογείται από την εποχή που κατέφυγαν οι Κομνηνοί στην Τραπεζούντα / Семья </a:t>
            </a:r>
            <a:r>
              <a:rPr lang="el-GR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Ипсилантис</a:t>
            </a:r>
            <a:r>
              <a:rPr lang="el-GR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знатная</a:t>
            </a:r>
            <a:r>
              <a:rPr lang="el-GR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важная фанариотическая семья Константинополя, члены которой 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достигли больших успехов в</a:t>
            </a:r>
            <a:r>
              <a:rPr lang="el-GR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политик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</a:t>
            </a:r>
            <a:r>
              <a:rPr lang="el-GR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и арми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</a:t>
            </a:r>
            <a:r>
              <a:rPr lang="el-GR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11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Происхождение семьи происходит от Нагорья Трапезунды, и его существование восходит к тому времени, когда </a:t>
            </a:r>
            <a:r>
              <a:rPr lang="ru-RU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Комнини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пришли в Трапезунд.</a:t>
            </a:r>
            <a:endParaRPr lang="ru-RU" sz="11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266" name="Picture 2" descr="200px-Ypsilanti-F%C3%BC-Wappen_Sm">
            <a:extLst>
              <a:ext uri="{FF2B5EF4-FFF2-40B4-BE49-F238E27FC236}">
                <a16:creationId xmlns:a16="http://schemas.microsoft.com/office/drawing/2014/main" id="{9C3C5D29-CC24-43A2-83DF-2475D95E1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727" y="1549169"/>
            <a:ext cx="19050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DE8E48A-6ED3-4BB4-AC6A-0BF1BDC696E1}"/>
              </a:ext>
            </a:extLst>
          </p:cNvPr>
          <p:cNvSpPr/>
          <p:nvPr/>
        </p:nvSpPr>
        <p:spPr>
          <a:xfrm>
            <a:off x="7005443" y="3873269"/>
            <a:ext cx="5050569" cy="1561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Το οικόσημο των Υψηλάντηδων περιέχει τον αετό της Βλαχίας και τον βου της Μολδαβίας / 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Герб дома ИПСИЛАНТИ</a:t>
            </a:r>
            <a:r>
              <a:rPr lang="el-GR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правителей Валахии и Молдавии</a:t>
            </a:r>
            <a:r>
              <a:rPr lang="el-GR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содержит валашского орла и молдавского быка</a:t>
            </a:r>
            <a:endParaRPr lang="ru-RU" sz="11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2BB7CC14-3853-44B4-A545-0C972168D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493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eveal dir="r"/>
      </p:transition>
    </mc:Choice>
    <mc:Fallback xmlns="">
      <p:transition spd="slow" advTm="3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822893-FB4E-494F-90EB-1CE76B2876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98190"/>
            <a:ext cx="2335237" cy="135981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AD1E886-BAC9-404E-A46B-0A8E19B2B2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5237" y="5498190"/>
            <a:ext cx="2334970" cy="135952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FFB4676-1C3E-4501-A423-FBCC6F8D01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0474" y="5497906"/>
            <a:ext cx="2334970" cy="135952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84CE1A3-2B04-47EA-8C5F-600F53365B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5444" y="5498474"/>
            <a:ext cx="2334970" cy="135952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FFE58C3-4B83-40B0-B6C8-FC75E2AC5D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0414" y="5498474"/>
            <a:ext cx="2334970" cy="135952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6C5E3EA-3662-4110-8766-7C34D3E528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6763" y="5497906"/>
            <a:ext cx="2334970" cy="1359526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683F0B7-42BE-4B24-8130-E67CF2383D03}"/>
              </a:ext>
            </a:extLst>
          </p:cNvPr>
          <p:cNvSpPr/>
          <p:nvPr/>
        </p:nvSpPr>
        <p:spPr>
          <a:xfrm>
            <a:off x="7166192" y="443943"/>
            <a:ext cx="4098254" cy="1724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Αρχοντικό της οικογένειας Υψηλάντη στο Φανάρι (1809-1819) / </a:t>
            </a:r>
            <a:r>
              <a:rPr lang="ru-RU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Резиденция семьи ИПСИЛАНТИ в районе Константинополя ФАНАРИ</a:t>
            </a:r>
            <a:r>
              <a:rPr lang="el-GR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(1809-1819).</a:t>
            </a:r>
            <a:endParaRPr lang="ru-RU" sz="2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290" name="Picture 2" descr="300px-Tarabya_Melling">
            <a:extLst>
              <a:ext uri="{FF2B5EF4-FFF2-40B4-BE49-F238E27FC236}">
                <a16:creationId xmlns:a16="http://schemas.microsoft.com/office/drawing/2014/main" id="{9EE5C6FD-3A77-4F5B-A501-B77CC5445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773" y="2661469"/>
            <a:ext cx="3519475" cy="225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EBFD995-74A0-4A04-BC05-D0C3F850687C}"/>
              </a:ext>
            </a:extLst>
          </p:cNvPr>
          <p:cNvSpPr/>
          <p:nvPr/>
        </p:nvSpPr>
        <p:spPr>
          <a:xfrm>
            <a:off x="909444" y="3251681"/>
            <a:ext cx="6096000" cy="20536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 Αλέξανδρος Υψηλάντης (12 Δεκεμβρίου 1792 - 31 Ιανουαρίου 1828) ήταν Έλληνας πρίγκιπας, στρατιωτικός, λόγιος και αρχηγός της Φιλικής Εταιρείας / </a:t>
            </a:r>
            <a:r>
              <a:rPr lang="el-GR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Александр Ипсилантис (12 декабря 1792 года - 31 января 1828 года) был греческим принцем, военным, ученым и руководителем </a:t>
            </a:r>
            <a:r>
              <a:rPr lang="ru-RU" sz="2000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Филики</a:t>
            </a:r>
            <a:r>
              <a:rPr lang="ru-RU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Этерии</a:t>
            </a:r>
            <a:r>
              <a:rPr lang="el-GR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2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291" name="Picture 3" descr="Alexander2.jpg">
            <a:extLst>
              <a:ext uri="{FF2B5EF4-FFF2-40B4-BE49-F238E27FC236}">
                <a16:creationId xmlns:a16="http://schemas.microsoft.com/office/drawing/2014/main" id="{BB87E1C9-0FCA-45F5-9BC1-9D9A1AA23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557" y="360798"/>
            <a:ext cx="225742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08BECB22-60B4-4246-8F3C-133653D9A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4" y="0"/>
            <a:ext cx="18288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910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eveal dir="r"/>
      </p:transition>
    </mc:Choice>
    <mc:Fallback xmlns="">
      <p:transition spd="slow" advTm="3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822893-FB4E-494F-90EB-1CE76B2876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98190"/>
            <a:ext cx="2335237" cy="135981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AD1E886-BAC9-404E-A46B-0A8E19B2B2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5237" y="5498190"/>
            <a:ext cx="2334970" cy="135952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FFB4676-1C3E-4501-A423-FBCC6F8D01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0474" y="5497906"/>
            <a:ext cx="2334970" cy="135952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84CE1A3-2B04-47EA-8C5F-600F53365B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5444" y="5498474"/>
            <a:ext cx="2334970" cy="135952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FFE58C3-4B83-40B0-B6C8-FC75E2AC5D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0414" y="5498474"/>
            <a:ext cx="2334970" cy="135952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6C5E3EA-3662-4110-8766-7C34D3E528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6763" y="5497906"/>
            <a:ext cx="2334970" cy="1359526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0570367-ED1F-4C6C-9CD0-1AE56954AF69}"/>
              </a:ext>
            </a:extLst>
          </p:cNvPr>
          <p:cNvSpPr/>
          <p:nvPr/>
        </p:nvSpPr>
        <p:spPr>
          <a:xfrm>
            <a:off x="245876" y="2846851"/>
            <a:ext cx="5435239" cy="248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sz="2000" b="1" kern="18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Γιώργος Σεφέρης (Βουρλά, Σμύρνη, 13 Μαρτίου 1900 – Αθήνα, 20 Σεπτεμβρίου 1971)</a:t>
            </a:r>
            <a:r>
              <a:rPr lang="el-GR" sz="2000" kern="18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2000" kern="18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Έλληνας διπλωμάτης και ποιητής και ο πρώτος Έλληνας που τιμήθηκε με βραβείο Νόμπελ. / </a:t>
            </a:r>
            <a:r>
              <a:rPr lang="ru-RU" sz="20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Йоргос</a:t>
            </a:r>
            <a:r>
              <a:rPr lang="ru-RU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Сеферис</a:t>
            </a:r>
            <a:r>
              <a:rPr lang="el-GR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Смирна</a:t>
            </a:r>
            <a:r>
              <a:rPr lang="el-GR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1900 – </a:t>
            </a:r>
            <a:r>
              <a:rPr lang="ru-RU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Афины</a:t>
            </a:r>
            <a:r>
              <a:rPr lang="el-GR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1971)</a:t>
            </a:r>
            <a:r>
              <a:rPr lang="el-GR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дипломат</a:t>
            </a:r>
            <a:r>
              <a:rPr lang="el-GR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поэт</a:t>
            </a:r>
            <a:r>
              <a:rPr lang="el-GR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литератор</a:t>
            </a:r>
            <a:r>
              <a:rPr lang="el-GR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лауреат Нобелевской премии</a:t>
            </a:r>
            <a:r>
              <a:rPr lang="el-GR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314" name="Picture 2" descr="Картинки по запросу Γιώργος Σεφέρης">
            <a:extLst>
              <a:ext uri="{FF2B5EF4-FFF2-40B4-BE49-F238E27FC236}">
                <a16:creationId xmlns:a16="http://schemas.microsoft.com/office/drawing/2014/main" id="{8D2FFE52-08E6-4434-BF69-34889F1CD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857" y="344015"/>
            <a:ext cx="318135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C1E66B5-1C55-483C-8007-92A759BE5C1A}"/>
              </a:ext>
            </a:extLst>
          </p:cNvPr>
          <p:cNvSpPr/>
          <p:nvPr/>
        </p:nvSpPr>
        <p:spPr>
          <a:xfrm>
            <a:off x="6096000" y="2846851"/>
            <a:ext cx="6096000" cy="22588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sz="2000" b="1" kern="18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Δημήτρης Ψαθάς (Τραπεζούντα Πόντου 21 Οκτωβρίου 1907-Αθήνα 13 Νοεμβρίου 1979) . 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2000" b="1" kern="18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l-GR" sz="2000" kern="18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Πολυγραφότατος Έλληνας χρονογράφος, </a:t>
            </a:r>
            <a:endParaRPr lang="ru-RU" sz="2000" kern="1800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2000" kern="18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δημοσιογράφος και θεατρικός συγγραφέας. / </a:t>
            </a:r>
            <a:r>
              <a:rPr lang="ru-RU" sz="20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Димитрис</a:t>
            </a:r>
            <a:r>
              <a:rPr lang="ru-RU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Псафас</a:t>
            </a:r>
            <a:r>
              <a:rPr lang="el-GR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Трапезунд</a:t>
            </a:r>
            <a:r>
              <a:rPr lang="el-GR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1907 – </a:t>
            </a:r>
            <a:r>
              <a:rPr lang="ru-RU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Афины</a:t>
            </a:r>
            <a:r>
              <a:rPr lang="el-GR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1979)</a:t>
            </a:r>
            <a:r>
              <a:rPr lang="el-GR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, </a:t>
            </a:r>
            <a:r>
              <a:rPr lang="ru-RU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ведущий греческий литератор</a:t>
            </a:r>
            <a:r>
              <a:rPr lang="el-GR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публицист</a:t>
            </a:r>
            <a:r>
              <a:rPr lang="el-GR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прозаик</a:t>
            </a:r>
            <a:r>
              <a:rPr lang="el-GR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журналист</a:t>
            </a:r>
            <a:r>
              <a:rPr lang="el-GR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315" name="Picture 3" descr="Картинки по запросу Ψαθάς">
            <a:extLst>
              <a:ext uri="{FF2B5EF4-FFF2-40B4-BE49-F238E27FC236}">
                <a16:creationId xmlns:a16="http://schemas.microsoft.com/office/drawing/2014/main" id="{57027C13-5524-4312-B413-92D274CD2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157" y="344016"/>
            <a:ext cx="3184514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C176EA0C-DBE1-494C-976B-97EB1C108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563" y="0"/>
            <a:ext cx="18288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82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eveal dir="r"/>
      </p:transition>
    </mc:Choice>
    <mc:Fallback xmlns="">
      <p:transition spd="slow" advTm="3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822893-FB4E-494F-90EB-1CE76B2876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98190"/>
            <a:ext cx="2335237" cy="135981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AD1E886-BAC9-404E-A46B-0A8E19B2B2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5237" y="5498190"/>
            <a:ext cx="2334970" cy="135952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FFB4676-1C3E-4501-A423-FBCC6F8D01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0474" y="5497906"/>
            <a:ext cx="2334970" cy="135952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84CE1A3-2B04-47EA-8C5F-600F53365B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5444" y="5498474"/>
            <a:ext cx="2334970" cy="135952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FFE58C3-4B83-40B0-B6C8-FC75E2AC5D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0414" y="5498474"/>
            <a:ext cx="2334970" cy="135952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6C5E3EA-3662-4110-8766-7C34D3E528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6763" y="5497906"/>
            <a:ext cx="2334970" cy="1359526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D84B30D-C568-40D5-8996-C79C721AEC0E}"/>
              </a:ext>
            </a:extLst>
          </p:cNvPr>
          <p:cNvSpPr/>
          <p:nvPr/>
        </p:nvSpPr>
        <p:spPr>
          <a:xfrm>
            <a:off x="393095" y="495662"/>
            <a:ext cx="6096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Πολυχρόνης Ενεπεκίδης </a:t>
            </a:r>
            <a:r>
              <a:rPr lang="el-GR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(Σαμψούντα 1917 – Βιέννη 2014) ιστορικός, καθηγητής στην έδρα Βυζαντινών και Νεοελληνικών Σπουδών του Πανεπιστημίου της Βιέννης, όπου από το 1974 έως το 1992 ήταν προΐστάμενος του Ινστιτούτου Βυζαντινών Σπουδών / </a:t>
            </a:r>
            <a:r>
              <a:rPr lang="el-GR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</a:t>
            </a:r>
            <a:r>
              <a:rPr lang="ru-RU" sz="24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олихронис</a:t>
            </a:r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Энепекидис</a:t>
            </a:r>
            <a:r>
              <a:rPr lang="el-GR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400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Сампсунт</a:t>
            </a:r>
            <a:r>
              <a:rPr lang="el-GR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1917 – Β</a:t>
            </a:r>
            <a:r>
              <a:rPr lang="ru-RU" sz="2400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енна</a:t>
            </a:r>
            <a:r>
              <a:rPr lang="el-GR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2014) </a:t>
            </a:r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историк</a:t>
            </a:r>
            <a:r>
              <a:rPr lang="el-GR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профессор на кафедре Византийских и Новогреческих Исследований Венского Университета</a:t>
            </a:r>
            <a:r>
              <a:rPr lang="el-GR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el-GR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1974 </a:t>
            </a:r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</a:t>
            </a:r>
            <a:r>
              <a:rPr lang="el-GR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1992 </a:t>
            </a:r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Руководитель Института Византийских Исследований Венского Университета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14338" name="Picture 2" descr="Картинки по запросу Πολυχρόνης Ενεπεκίδης">
            <a:extLst>
              <a:ext uri="{FF2B5EF4-FFF2-40B4-BE49-F238E27FC236}">
                <a16:creationId xmlns:a16="http://schemas.microsoft.com/office/drawing/2014/main" id="{983735E9-6F56-49A7-8865-1689CF05B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455" y="1221376"/>
            <a:ext cx="402907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952762D1-178C-4843-9233-CE1F1FB96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4671759"/>
            <a:ext cx="18288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444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eveal dir="r"/>
      </p:transition>
    </mc:Choice>
    <mc:Fallback xmlns="">
      <p:transition spd="slow" advTm="3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822893-FB4E-494F-90EB-1CE76B2876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98190"/>
            <a:ext cx="2335237" cy="135981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AD1E886-BAC9-404E-A46B-0A8E19B2B2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5237" y="5498190"/>
            <a:ext cx="2334970" cy="135952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FFB4676-1C3E-4501-A423-FBCC6F8D01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0474" y="5497906"/>
            <a:ext cx="2334970" cy="135952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84CE1A3-2B04-47EA-8C5F-600F53365B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5444" y="5498474"/>
            <a:ext cx="2334970" cy="135952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FFE58C3-4B83-40B0-B6C8-FC75E2AC5D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0414" y="5498474"/>
            <a:ext cx="2334970" cy="135952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6C5E3EA-3662-4110-8766-7C34D3E528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6763" y="5497906"/>
            <a:ext cx="2334970" cy="1359526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85487EF-1A52-478C-B30B-7CFDDCE295B3}"/>
              </a:ext>
            </a:extLst>
          </p:cNvPr>
          <p:cNvSpPr/>
          <p:nvPr/>
        </p:nvSpPr>
        <p:spPr>
          <a:xfrm>
            <a:off x="4965907" y="1099615"/>
            <a:ext cx="65439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el-GR" sz="24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Βίκτωρας Σαρηγιαννίδης, αρχαιολόγος </a:t>
            </a:r>
            <a:r>
              <a:rPr lang="el-GR" sz="24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( 1929 - 2013)  / </a:t>
            </a:r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Виктор </a:t>
            </a:r>
            <a:r>
              <a:rPr lang="ru-RU" sz="2400" b="1" dirty="0" err="1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Сариянниди</a:t>
            </a:r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l-GR" sz="24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археолог</a:t>
            </a:r>
            <a:r>
              <a:rPr lang="el-GR" sz="24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 </a:t>
            </a:r>
            <a:r>
              <a:rPr lang="el-GR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</a:t>
            </a:r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Ташкент </a:t>
            </a:r>
            <a:r>
              <a:rPr lang="el-GR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1929 – </a:t>
            </a:r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Москва </a:t>
            </a:r>
            <a:r>
              <a:rPr lang="el-GR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2013)</a:t>
            </a:r>
            <a:endParaRPr lang="ru-RU" sz="2400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15362" name="Picture 2" descr="Сарианиди.jpg">
            <a:extLst>
              <a:ext uri="{FF2B5EF4-FFF2-40B4-BE49-F238E27FC236}">
                <a16:creationId xmlns:a16="http://schemas.microsoft.com/office/drawing/2014/main" id="{7D47372B-BDE9-40CB-946F-B77D91B78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27" y="1088138"/>
            <a:ext cx="3705138" cy="3367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1317BE9-5C9B-4F8F-8A46-9600850F047B}"/>
              </a:ext>
            </a:extLst>
          </p:cNvPr>
          <p:cNvSpPr/>
          <p:nvPr/>
        </p:nvSpPr>
        <p:spPr>
          <a:xfrm>
            <a:off x="4965908" y="2599528"/>
            <a:ext cx="6709476" cy="2445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Российский археолог, доктор исторических наук, иностранный член Национальной академии </a:t>
            </a:r>
            <a:r>
              <a:rPr lang="ru-RU" sz="2400" dirty="0" err="1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деи</a:t>
            </a:r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Линчеи</a:t>
            </a:r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(Италия), член Антропологического общества Греции, почётный академик Академии Туркменистана (2012)</a:t>
            </a:r>
            <a:r>
              <a:rPr lang="ru-RU" sz="2400" baseline="300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7"/>
              </a:rPr>
              <a:t>[2]</a:t>
            </a:r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Автор более 30 книг и свыше 300 научных публикаций.</a:t>
            </a:r>
            <a:endParaRPr lang="ru-RU" sz="2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5AE28CE4-3340-4471-89D2-020E74C24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2933" y="4743729"/>
            <a:ext cx="18288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616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eveal dir="r"/>
      </p:transition>
    </mc:Choice>
    <mc:Fallback xmlns="">
      <p:transition spd="slow" advTm="3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822893-FB4E-494F-90EB-1CE76B2876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98190"/>
            <a:ext cx="2335237" cy="135981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AD1E886-BAC9-404E-A46B-0A8E19B2B2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5237" y="5498190"/>
            <a:ext cx="2334970" cy="135952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FFB4676-1C3E-4501-A423-FBCC6F8D01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0474" y="5497906"/>
            <a:ext cx="2334970" cy="135952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84CE1A3-2B04-47EA-8C5F-600F53365B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5444" y="5498474"/>
            <a:ext cx="2334970" cy="135952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FFE58C3-4B83-40B0-B6C8-FC75E2AC5D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40414" y="5498474"/>
            <a:ext cx="2334970" cy="135952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6C5E3EA-3662-4110-8766-7C34D3E528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56763" y="5497906"/>
            <a:ext cx="2334970" cy="1359526"/>
          </a:xfrm>
          <a:prstGeom prst="rect">
            <a:avLst/>
          </a:prstGeom>
        </p:spPr>
      </p:pic>
      <p:pic>
        <p:nvPicPr>
          <p:cNvPr id="1026" name="Рисунок 1" descr="Strabo.jpg">
            <a:extLst>
              <a:ext uri="{FF2B5EF4-FFF2-40B4-BE49-F238E27FC236}">
                <a16:creationId xmlns:a16="http://schemas.microsoft.com/office/drawing/2014/main" id="{7D63606B-8DB7-4BE0-929A-5E87D3C9B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74" y="817253"/>
            <a:ext cx="3143526" cy="3803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7D4DBD5-6A2E-412E-A0A2-3920530F79AF}"/>
              </a:ext>
            </a:extLst>
          </p:cNvPr>
          <p:cNvSpPr/>
          <p:nvPr/>
        </p:nvSpPr>
        <p:spPr>
          <a:xfrm>
            <a:off x="4345521" y="1364573"/>
            <a:ext cx="50786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kern="1800" dirty="0" err="1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Страбон</a:t>
            </a:r>
            <a:r>
              <a:rPr lang="ru-RU" sz="3200" kern="18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(64 до н.э.</a:t>
            </a:r>
            <a:r>
              <a:rPr lang="el-GR" sz="3200" kern="18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ru-RU" sz="3200" kern="18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</a:t>
            </a:r>
            <a:r>
              <a:rPr lang="el-GR" sz="3200" kern="18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ru-RU" sz="3200" kern="18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24 н.э.)</a:t>
            </a:r>
            <a:endParaRPr lang="ru-RU" sz="3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BAF7BB4-273F-416F-8272-6247CEB7D4BB}"/>
              </a:ext>
            </a:extLst>
          </p:cNvPr>
          <p:cNvSpPr/>
          <p:nvPr/>
        </p:nvSpPr>
        <p:spPr>
          <a:xfrm>
            <a:off x="4343094" y="2134192"/>
            <a:ext cx="46786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200" b="1" kern="18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Στράβων</a:t>
            </a:r>
            <a:r>
              <a:rPr lang="el-GR" sz="3200" kern="18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(64</a:t>
            </a:r>
            <a:r>
              <a:rPr lang="ru-RU" sz="3200" kern="18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l-GR" sz="3200" kern="18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π.Χ.</a:t>
            </a:r>
            <a:r>
              <a:rPr lang="ru-RU" sz="3200" kern="18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l-GR" sz="3200" kern="18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- 24</a:t>
            </a:r>
            <a:r>
              <a:rPr lang="ru-RU" sz="3200" kern="18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l-GR" sz="3200" kern="18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μ.Χ.)</a:t>
            </a:r>
            <a:endParaRPr lang="ru-RU" sz="3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A3EFAAB-5DBF-4A8D-8E44-2F2476F3F586}"/>
              </a:ext>
            </a:extLst>
          </p:cNvPr>
          <p:cNvSpPr/>
          <p:nvPr/>
        </p:nvSpPr>
        <p:spPr>
          <a:xfrm>
            <a:off x="4411899" y="2990840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Έλληνας</a:t>
            </a:r>
            <a:r>
              <a:rPr lang="ru-RU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l-GR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γεωγράφος,</a:t>
            </a:r>
            <a:r>
              <a:rPr lang="ru-RU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l-GR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φιλόσοφος</a:t>
            </a:r>
            <a:r>
              <a:rPr lang="ru-RU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l-GR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και</a:t>
            </a:r>
            <a:r>
              <a:rPr lang="ru-RU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l-GR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ιστορικός. Ειδικότερα, ως γεωγράφος, συγκαταλέγεται στους διασημότερους της αρχαιότητας / </a:t>
            </a:r>
            <a:r>
              <a:rPr lang="ru-RU" sz="28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знаменитый античный географ</a:t>
            </a:r>
            <a:r>
              <a:rPr lang="el-GR" sz="28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8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философ</a:t>
            </a:r>
            <a:r>
              <a:rPr lang="el-GR" sz="28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8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историк</a:t>
            </a:r>
            <a:r>
              <a:rPr lang="el-GR" sz="28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2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D22F0861-440C-41DE-91F9-49D05B332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3927" y="4649924"/>
            <a:ext cx="18288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600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eveal dir="r"/>
      </p:transition>
    </mc:Choice>
    <mc:Fallback xmlns="">
      <p:transition spd="slow" advTm="3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822893-FB4E-494F-90EB-1CE76B2876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98190"/>
            <a:ext cx="2335237" cy="135981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AD1E886-BAC9-404E-A46B-0A8E19B2B2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5237" y="5498190"/>
            <a:ext cx="2334970" cy="135952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FFB4676-1C3E-4501-A423-FBCC6F8D01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0474" y="5497906"/>
            <a:ext cx="2334970" cy="135952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84CE1A3-2B04-47EA-8C5F-600F53365B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5444" y="5498474"/>
            <a:ext cx="2334970" cy="135952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FFE58C3-4B83-40B0-B6C8-FC75E2AC5D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0414" y="5498474"/>
            <a:ext cx="2334970" cy="135952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6C5E3EA-3662-4110-8766-7C34D3E528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6763" y="5497906"/>
            <a:ext cx="2334970" cy="1359526"/>
          </a:xfrm>
          <a:prstGeom prst="rect">
            <a:avLst/>
          </a:prstGeom>
        </p:spPr>
      </p:pic>
      <p:pic>
        <p:nvPicPr>
          <p:cNvPr id="2050" name="Picture 2" descr="Mithridates VI Louvre.jpg">
            <a:extLst>
              <a:ext uri="{FF2B5EF4-FFF2-40B4-BE49-F238E27FC236}">
                <a16:creationId xmlns:a16="http://schemas.microsoft.com/office/drawing/2014/main" id="{C07E50F3-DD8D-4A35-AD1C-0E58D5B5D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4199" y="1328738"/>
            <a:ext cx="20955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3463F43-0674-4F7D-8D3E-13933FE64D60}"/>
              </a:ext>
            </a:extLst>
          </p:cNvPr>
          <p:cNvSpPr/>
          <p:nvPr/>
        </p:nvSpPr>
        <p:spPr>
          <a:xfrm>
            <a:off x="841253" y="1328738"/>
            <a:ext cx="57073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Митридат VI Евпатор</a:t>
            </a:r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l-GR" sz="2400" dirty="0">
                <a:solidFill>
                  <a:srgbClr val="C00000"/>
                </a:solidFill>
              </a:rPr>
              <a:t>120 </a:t>
            </a:r>
            <a:r>
              <a:rPr lang="ru-RU" sz="2400" dirty="0">
                <a:solidFill>
                  <a:srgbClr val="C00000"/>
                </a:solidFill>
              </a:rPr>
              <a:t>до н</a:t>
            </a:r>
            <a:r>
              <a:rPr lang="el-GR" sz="2400" dirty="0">
                <a:solidFill>
                  <a:srgbClr val="C00000"/>
                </a:solidFill>
              </a:rPr>
              <a:t>. </a:t>
            </a:r>
            <a:r>
              <a:rPr lang="ru-RU" sz="2400" dirty="0">
                <a:solidFill>
                  <a:srgbClr val="C00000"/>
                </a:solidFill>
              </a:rPr>
              <a:t>э</a:t>
            </a:r>
            <a:r>
              <a:rPr lang="el-GR" sz="2400" dirty="0">
                <a:solidFill>
                  <a:srgbClr val="C00000"/>
                </a:solidFill>
              </a:rPr>
              <a:t> - 63 </a:t>
            </a:r>
            <a:r>
              <a:rPr lang="ru-RU" sz="2400" dirty="0">
                <a:solidFill>
                  <a:srgbClr val="C00000"/>
                </a:solidFill>
              </a:rPr>
              <a:t>н</a:t>
            </a:r>
            <a:r>
              <a:rPr lang="el-GR" sz="2400" dirty="0">
                <a:solidFill>
                  <a:srgbClr val="C00000"/>
                </a:solidFill>
              </a:rPr>
              <a:t>.</a:t>
            </a:r>
            <a:r>
              <a:rPr lang="ru-RU" sz="2400" dirty="0">
                <a:solidFill>
                  <a:srgbClr val="C00000"/>
                </a:solidFill>
              </a:rPr>
              <a:t>э</a:t>
            </a:r>
            <a:r>
              <a:rPr lang="el-GR" sz="2400" dirty="0">
                <a:solidFill>
                  <a:srgbClr val="C00000"/>
                </a:solidFill>
              </a:rPr>
              <a:t>.</a:t>
            </a:r>
            <a:r>
              <a:rPr lang="ru-RU" sz="2400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5474F14-F508-49B7-841B-B792C8B2843C}"/>
              </a:ext>
            </a:extLst>
          </p:cNvPr>
          <p:cNvSpPr/>
          <p:nvPr/>
        </p:nvSpPr>
        <p:spPr>
          <a:xfrm>
            <a:off x="841253" y="2283381"/>
            <a:ext cx="59236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Μιθριδάτης ΣΤ΄ Ευπάτωρ</a:t>
            </a:r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120 π.Χ. - 63 π.Χ.</a:t>
            </a: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l-GR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7A01C1C-46C3-4D7C-B75B-DA80816A9272}"/>
              </a:ext>
            </a:extLst>
          </p:cNvPr>
          <p:cNvSpPr/>
          <p:nvPr/>
        </p:nvSpPr>
        <p:spPr>
          <a:xfrm>
            <a:off x="841253" y="3429000"/>
            <a:ext cx="537839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Βασιλιάς του Πόντου</a:t>
            </a: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властитель Понта</a:t>
            </a:r>
          </a:p>
          <a:p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ED372CE-8D43-4737-8510-63B476109D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926" y="1465430"/>
            <a:ext cx="2645445" cy="2517440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CDC5FDDE-0ACF-46B0-B58F-5BA67F127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5723" y="4697095"/>
            <a:ext cx="18288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588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eveal dir="r"/>
      </p:transition>
    </mc:Choice>
    <mc:Fallback xmlns="">
      <p:transition spd="slow" advTm="3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822893-FB4E-494F-90EB-1CE76B2876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98190"/>
            <a:ext cx="2335237" cy="135981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AD1E886-BAC9-404E-A46B-0A8E19B2B2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5237" y="5498190"/>
            <a:ext cx="2334970" cy="135952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FFB4676-1C3E-4501-A423-FBCC6F8D01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0474" y="5497906"/>
            <a:ext cx="2334970" cy="135952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84CE1A3-2B04-47EA-8C5F-600F53365B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5444" y="5498474"/>
            <a:ext cx="2334970" cy="135952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FFE58C3-4B83-40B0-B6C8-FC75E2AC5D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0414" y="5498474"/>
            <a:ext cx="2334970" cy="135952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6C5E3EA-3662-4110-8766-7C34D3E528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6763" y="5497906"/>
            <a:ext cx="2334970" cy="135952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83FB4A6-259F-42BD-902F-DCF6AADA3079}"/>
              </a:ext>
            </a:extLst>
          </p:cNvPr>
          <p:cNvSpPr/>
          <p:nvPr/>
        </p:nvSpPr>
        <p:spPr>
          <a:xfrm>
            <a:off x="5698675" y="157918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spcAft>
                <a:spcPts val="300"/>
              </a:spcAft>
            </a:pPr>
            <a:r>
              <a:rPr lang="el-GR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Εκπρόσωποι ποντιακής ποίησης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/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Представители понтийской поэзии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2DBF42D-3AB3-497D-8D19-4E9C4B95097A}"/>
              </a:ext>
            </a:extLst>
          </p:cNvPr>
          <p:cNvSpPr/>
          <p:nvPr/>
        </p:nvSpPr>
        <p:spPr>
          <a:xfrm>
            <a:off x="208786" y="690746"/>
            <a:ext cx="6096000" cy="443967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300"/>
              </a:spcAft>
            </a:pPr>
            <a:r>
              <a:rPr lang="ru-RU" dirty="0" err="1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Никиратос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Ираклиец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(4-й в. до н.э.) </a:t>
            </a: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 </a:t>
            </a:r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Νικήρατος ο Ηρακλειώτης</a:t>
            </a: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(4</a:t>
            </a:r>
            <a:r>
              <a:rPr lang="el-GR" baseline="300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ος</a:t>
            </a:r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αι</a:t>
            </a: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π</a:t>
            </a: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Χ</a:t>
            </a: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.)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Aft>
                <a:spcPts val="300"/>
              </a:spcAft>
            </a:pP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Aft>
                <a:spcPts val="300"/>
              </a:spcAft>
            </a:pP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Никодим </a:t>
            </a:r>
            <a:r>
              <a:rPr lang="ru-RU" dirty="0" err="1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Ираклиец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(4-й в. до н.э.) </a:t>
            </a: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 </a:t>
            </a:r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Νικόδημος ο Ηρακλειώτης</a:t>
            </a: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(4</a:t>
            </a:r>
            <a:r>
              <a:rPr lang="el-GR" baseline="300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ος</a:t>
            </a:r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αι</a:t>
            </a: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π</a:t>
            </a: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Χ</a:t>
            </a: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.)</a:t>
            </a:r>
          </a:p>
          <a:p>
            <a:pPr>
              <a:spcAft>
                <a:spcPts val="300"/>
              </a:spcAft>
            </a:pP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ru-RU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Полемон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Понтиец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(2-й в. до н.э.)</a:t>
            </a: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Πολέμων ο Ποντικός</a:t>
            </a: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(2</a:t>
            </a:r>
            <a:r>
              <a:rPr lang="el-GR" baseline="30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ος</a:t>
            </a:r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αι</a:t>
            </a: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Χ</a:t>
            </a: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.)</a:t>
            </a:r>
          </a:p>
          <a:p>
            <a:endParaRPr lang="ru-RU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Ираклидис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Понтиец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(4-й в. до н.э.) </a:t>
            </a: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Ηρακλείδης ο Ποντικός</a:t>
            </a: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(4</a:t>
            </a:r>
            <a:r>
              <a:rPr lang="el-GR" baseline="30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ος</a:t>
            </a:r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αι</a:t>
            </a: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Χ</a:t>
            </a: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.)</a:t>
            </a:r>
          </a:p>
          <a:p>
            <a:endParaRPr lang="ru-RU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300"/>
              </a:spcAft>
            </a:pPr>
            <a:r>
              <a:rPr lang="ru-RU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Зопирос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Ираклиотис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(6й </a:t>
            </a:r>
            <a:r>
              <a:rPr lang="ru-RU" baseline="30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5й вв. до н. э.) </a:t>
            </a: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Ζώπυρος ο Ηρακλειώτης</a:t>
            </a: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(6</a:t>
            </a:r>
            <a:r>
              <a:rPr lang="el-GR" baseline="30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ος</a:t>
            </a:r>
            <a:r>
              <a:rPr lang="ru-RU" baseline="30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l-GR" baseline="30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ος</a:t>
            </a:r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baseline="30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αι</a:t>
            </a: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Χ</a:t>
            </a: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.)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300"/>
              </a:spcAft>
            </a:pP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CB86C5D-8120-4077-8E8D-CA7166790C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402" y="2276952"/>
            <a:ext cx="3474433" cy="2304097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EC72F1C0-3C35-4BC4-8681-64EBFB93D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6523" y="4680419"/>
            <a:ext cx="18288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130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eveal dir="r"/>
      </p:transition>
    </mc:Choice>
    <mc:Fallback xmlns="">
      <p:transition spd="slow" advTm="3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822893-FB4E-494F-90EB-1CE76B2876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98190"/>
            <a:ext cx="2335237" cy="135981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AD1E886-BAC9-404E-A46B-0A8E19B2B2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5237" y="5498190"/>
            <a:ext cx="2334970" cy="135952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FFB4676-1C3E-4501-A423-FBCC6F8D01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0474" y="5497906"/>
            <a:ext cx="2334970" cy="135952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84CE1A3-2B04-47EA-8C5F-600F53365B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5444" y="5498474"/>
            <a:ext cx="2334970" cy="135952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FFE58C3-4B83-40B0-B6C8-FC75E2AC5D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0414" y="5498474"/>
            <a:ext cx="2334970" cy="135952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6C5E3EA-3662-4110-8766-7C34D3E528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6763" y="5497906"/>
            <a:ext cx="2334970" cy="135952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83FB4A6-259F-42BD-902F-DCF6AADA3079}"/>
              </a:ext>
            </a:extLst>
          </p:cNvPr>
          <p:cNvSpPr/>
          <p:nvPr/>
        </p:nvSpPr>
        <p:spPr>
          <a:xfrm>
            <a:off x="6423979" y="157918"/>
            <a:ext cx="53706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Aft>
                <a:spcPts val="300"/>
              </a:spcAft>
            </a:pPr>
            <a:r>
              <a:rPr lang="el-GR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ΦΙΛΟΣΟΦΟΙ ΚΑΙ ΣΟΦΙΣΤΕΣ / </a:t>
            </a:r>
            <a:r>
              <a:rPr lang="ru-RU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ФИЛОСОФЫ</a:t>
            </a:r>
            <a:r>
              <a:rPr lang="el-GR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СОФИСТЫ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8FA0906-5F64-47AF-98EA-84D9DEA683B8}"/>
              </a:ext>
            </a:extLst>
          </p:cNvPr>
          <p:cNvSpPr/>
          <p:nvPr/>
        </p:nvSpPr>
        <p:spPr>
          <a:xfrm>
            <a:off x="646612" y="1147559"/>
            <a:ext cx="5191347" cy="3236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24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Ο</a:t>
            </a: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el-GR" sz="24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Διογένης</a:t>
            </a: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el-GR" sz="24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(412 π.Χ.</a:t>
            </a: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el-GR" sz="24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</a:t>
            </a: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el-GR" sz="24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323 π.Χ.), γνωστός και ως</a:t>
            </a: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el-GR" sz="24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Διογένης ο Κυνικός</a:t>
            </a: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el-GR" sz="24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ή</a:t>
            </a: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el-GR" sz="24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Διογένης ο Σινωπεύς</a:t>
            </a:r>
            <a:r>
              <a:rPr lang="el-GR" sz="24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/ </a:t>
            </a:r>
            <a:r>
              <a:rPr lang="ru-RU" sz="2400" b="1" dirty="0" err="1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Диоге</a:t>
            </a:r>
            <a:r>
              <a:rPr lang="el-GR" sz="24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́</a:t>
            </a:r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 </a:t>
            </a:r>
            <a:r>
              <a:rPr lang="ru-RU" sz="2400" b="1" dirty="0" err="1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Сино</a:t>
            </a:r>
            <a:r>
              <a:rPr lang="el-GR" sz="24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́</a:t>
            </a:r>
            <a:r>
              <a:rPr lang="ru-RU" sz="2400" b="1" dirty="0" err="1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пский</a:t>
            </a:r>
            <a:r>
              <a:rPr lang="el-GR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(412 </a:t>
            </a:r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до н</a:t>
            </a:r>
            <a:r>
              <a:rPr lang="el-GR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э</a:t>
            </a:r>
            <a:r>
              <a:rPr lang="el-GR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., </a:t>
            </a:r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Синоп -</a:t>
            </a:r>
            <a:r>
              <a:rPr lang="el-GR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10 </a:t>
            </a:r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июня</a:t>
            </a:r>
            <a:r>
              <a:rPr lang="el-GR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323</a:t>
            </a:r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до н</a:t>
            </a:r>
            <a:r>
              <a:rPr lang="el-GR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э.</a:t>
            </a:r>
            <a:r>
              <a:rPr lang="el-GR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</a:t>
            </a:r>
            <a:r>
              <a:rPr lang="el-GR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Коринф)</a:t>
            </a:r>
            <a:r>
              <a:rPr lang="el-GR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древнегреческий</a:t>
            </a:r>
            <a:r>
              <a:rPr lang="el-GR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философ, ученик</a:t>
            </a:r>
            <a:r>
              <a:rPr lang="el-GR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Антисфена, основателя школы</a:t>
            </a:r>
            <a:r>
              <a:rPr lang="el-GR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киников.</a:t>
            </a:r>
            <a:endParaRPr lang="ru-RU" sz="2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98" name="Picture 2" descr="Διογένης, έργο του Ζαν-Λεόν Ζερόμ">
            <a:extLst>
              <a:ext uri="{FF2B5EF4-FFF2-40B4-BE49-F238E27FC236}">
                <a16:creationId xmlns:a16="http://schemas.microsoft.com/office/drawing/2014/main" id="{A4C68DD8-2BD3-43AD-BCA7-01D70E7D3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453" y="1621282"/>
            <a:ext cx="2465070" cy="1807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220px-Diogenes_looking_for_a_man_-_attributed_to_JHW_Tischbein">
            <a:extLst>
              <a:ext uri="{FF2B5EF4-FFF2-40B4-BE49-F238E27FC236}">
                <a16:creationId xmlns:a16="http://schemas.microsoft.com/office/drawing/2014/main" id="{8304ED68-2782-4AF7-B4EA-F8853FC37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42282"/>
            <a:ext cx="2372119" cy="1807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1280px-Alexander_Th_Great_and_Diogenes">
            <a:extLst>
              <a:ext uri="{FF2B5EF4-FFF2-40B4-BE49-F238E27FC236}">
                <a16:creationId xmlns:a16="http://schemas.microsoft.com/office/drawing/2014/main" id="{FFBEAD68-03A7-4D94-AE77-62A2EBBBC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099" y="3542282"/>
            <a:ext cx="2706942" cy="1807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E107401A-E0F9-4A8C-8BA8-CD5C2528F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3" y="4632450"/>
            <a:ext cx="18288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882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eveal dir="r"/>
      </p:transition>
    </mc:Choice>
    <mc:Fallback xmlns="">
      <p:transition spd="slow" advTm="3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822893-FB4E-494F-90EB-1CE76B2876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98190"/>
            <a:ext cx="2335237" cy="135981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AD1E886-BAC9-404E-A46B-0A8E19B2B2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5237" y="5498190"/>
            <a:ext cx="2334970" cy="135952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FFB4676-1C3E-4501-A423-FBCC6F8D01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0474" y="5497906"/>
            <a:ext cx="2334970" cy="135952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84CE1A3-2B04-47EA-8C5F-600F53365B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5444" y="5498474"/>
            <a:ext cx="2334970" cy="135952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FFE58C3-4B83-40B0-B6C8-FC75E2AC5D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0414" y="5498474"/>
            <a:ext cx="2334970" cy="135952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6C5E3EA-3662-4110-8766-7C34D3E528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6763" y="5497906"/>
            <a:ext cx="2334970" cy="1359526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2DBF42D-3AB3-497D-8D19-4E9C4B95097A}"/>
              </a:ext>
            </a:extLst>
          </p:cNvPr>
          <p:cNvSpPr/>
          <p:nvPr/>
        </p:nvSpPr>
        <p:spPr>
          <a:xfrm>
            <a:off x="96056" y="452385"/>
            <a:ext cx="7969771" cy="515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Βρύσων ο Ηρακλειώτης (400 – 300 π.Χ.) / </a:t>
            </a:r>
            <a:r>
              <a:rPr lang="ru-RU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Врисон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Ираклиотский</a:t>
            </a:r>
            <a:r>
              <a:rPr lang="el-GR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(400.300 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</a:t>
            </a:r>
            <a:r>
              <a:rPr lang="el-GR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</a:t>
            </a:r>
            <a:r>
              <a:rPr lang="el-GR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</a:t>
            </a:r>
            <a:r>
              <a:rPr lang="el-GR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.)</a:t>
            </a:r>
            <a:endParaRPr lang="ru-RU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300"/>
              </a:spcAft>
            </a:pP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Ηρόδωρος ο Ηρακλειώτης (6</a:t>
            </a:r>
            <a:r>
              <a:rPr lang="el-GR" baseline="30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ος</a:t>
            </a:r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αι. π.Χ.) / </a:t>
            </a:r>
            <a:r>
              <a:rPr lang="ru-RU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Иродорос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Ираклиотский</a:t>
            </a:r>
            <a:r>
              <a:rPr lang="el-GR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(6-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й век до н</a:t>
            </a:r>
            <a:r>
              <a:rPr lang="el-GR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</a:t>
            </a:r>
            <a:r>
              <a:rPr lang="el-GR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.)</a:t>
            </a:r>
            <a:endParaRPr lang="ru-RU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Νικόστρατος ο Τραπεζούντιος (4</a:t>
            </a:r>
            <a:r>
              <a:rPr lang="el-GR" baseline="30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ος</a:t>
            </a:r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αι. π.Χ.) / </a:t>
            </a:r>
            <a:r>
              <a:rPr lang="ru-RU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Никостратос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Трапезундский</a:t>
            </a:r>
            <a:r>
              <a:rPr lang="el-GR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(4-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й век до н</a:t>
            </a:r>
            <a:r>
              <a:rPr lang="el-GR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</a:t>
            </a:r>
            <a:r>
              <a:rPr lang="el-GR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.)</a:t>
            </a:r>
            <a:endParaRPr lang="ru-RU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Θεμίστιος ο Ποντικός (4</a:t>
            </a:r>
            <a:r>
              <a:rPr lang="el-GR" baseline="30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ος</a:t>
            </a:r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αι. π.Χ.) / </a:t>
            </a:r>
            <a:r>
              <a:rPr lang="ru-RU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Фемистиос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Понтиец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(4-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й век до н</a:t>
            </a:r>
            <a:r>
              <a:rPr lang="el-GR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</a:t>
            </a:r>
            <a:r>
              <a:rPr lang="el-GR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.)</a:t>
            </a:r>
            <a:endParaRPr lang="ru-RU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Ηρακλείδης ο Λέμβος (2</a:t>
            </a:r>
            <a:r>
              <a:rPr lang="el-GR" baseline="30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ος</a:t>
            </a:r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αι. π.Χ.) / </a:t>
            </a:r>
            <a:r>
              <a:rPr lang="ru-RU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Ираклидис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Лемвиец</a:t>
            </a:r>
            <a:r>
              <a:rPr lang="el-GR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(2-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й век до н</a:t>
            </a:r>
            <a:r>
              <a:rPr lang="el-GR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</a:t>
            </a:r>
            <a:r>
              <a:rPr lang="el-GR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.)</a:t>
            </a:r>
            <a:endParaRPr lang="ru-RU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Διονύσιος ο Μεταθέμενος  (3</a:t>
            </a:r>
            <a:r>
              <a:rPr lang="el-GR" baseline="30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ος</a:t>
            </a:r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αι. π.Χ.) / 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Дионисий</a:t>
            </a:r>
            <a:r>
              <a:rPr lang="el-GR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(3-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й век до н</a:t>
            </a:r>
            <a:r>
              <a:rPr lang="el-GR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</a:t>
            </a:r>
            <a:r>
              <a:rPr lang="el-GR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.)</a:t>
            </a:r>
            <a:endParaRPr lang="ru-RU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Τιμοκράτωρ ή Τιμοκράτης ο Ηρακλειώτης / </a:t>
            </a:r>
            <a:r>
              <a:rPr lang="ru-RU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Тимократ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Ираклиец</a:t>
            </a:r>
            <a:endParaRPr lang="ru-RU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Βίων ο Βαρυσθενίτης 325-246 π.Χ. / </a:t>
            </a:r>
            <a:r>
              <a:rPr lang="el-GR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Бион Борисфенит 325-246 до н.э.</a:t>
            </a:r>
            <a:endParaRPr lang="ru-RU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>
              <a:solidFill>
                <a:srgbClr val="002060"/>
              </a:solidFill>
            </a:endParaRPr>
          </a:p>
          <a:p>
            <a:pPr>
              <a:spcAft>
                <a:spcPts val="300"/>
              </a:spcAft>
            </a:pP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122" name="Picture 2" descr="Картинки по запросу αρχαία ελληνική φιλοσοφία">
            <a:extLst>
              <a:ext uri="{FF2B5EF4-FFF2-40B4-BE49-F238E27FC236}">
                <a16:creationId xmlns:a16="http://schemas.microsoft.com/office/drawing/2014/main" id="{9A3C00F7-2414-41E6-8521-BB0ECB8D6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361" y="945871"/>
            <a:ext cx="401955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Картинки по запросу αρχαία ελληνική φιλοσοφία">
            <a:extLst>
              <a:ext uri="{FF2B5EF4-FFF2-40B4-BE49-F238E27FC236}">
                <a16:creationId xmlns:a16="http://schemas.microsoft.com/office/drawing/2014/main" id="{96ED75AC-657E-4D4A-AA0B-4777AC041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091" y="3019127"/>
            <a:ext cx="2844227" cy="1845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729A5C11-AAC8-4235-A42C-4B8EA53F9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216" y="4878256"/>
            <a:ext cx="1577838" cy="619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180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eveal dir="r"/>
      </p:transition>
    </mc:Choice>
    <mc:Fallback xmlns="">
      <p:transition spd="slow" advTm="3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822893-FB4E-494F-90EB-1CE76B2876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98190"/>
            <a:ext cx="2335237" cy="135981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AD1E886-BAC9-404E-A46B-0A8E19B2B2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5237" y="5498190"/>
            <a:ext cx="2334970" cy="135952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FFB4676-1C3E-4501-A423-FBCC6F8D01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0474" y="5497906"/>
            <a:ext cx="2334970" cy="135952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84CE1A3-2B04-47EA-8C5F-600F53365B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5444" y="5498474"/>
            <a:ext cx="2334970" cy="135952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FFE58C3-4B83-40B0-B6C8-FC75E2AC5D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0414" y="5498474"/>
            <a:ext cx="2334970" cy="135952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6C5E3EA-3662-4110-8766-7C34D3E528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6763" y="5497906"/>
            <a:ext cx="2334970" cy="1359526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2DBF42D-3AB3-497D-8D19-4E9C4B95097A}"/>
              </a:ext>
            </a:extLst>
          </p:cNvPr>
          <p:cNvSpPr/>
          <p:nvPr/>
        </p:nvSpPr>
        <p:spPr>
          <a:xfrm>
            <a:off x="252625" y="671283"/>
            <a:ext cx="6096000" cy="498598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Χαμαιλέων ο Ηρακλεώτης - 4ος αιώνας π.Χ / </a:t>
            </a:r>
            <a:r>
              <a:rPr lang="el-GR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Χ</a:t>
            </a:r>
            <a:r>
              <a:rPr lang="ru-RU" sz="20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амелеон</a:t>
            </a:r>
            <a:r>
              <a:rPr lang="ru-RU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Ираклеот</a:t>
            </a:r>
            <a:r>
              <a:rPr lang="el-GR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4-</a:t>
            </a:r>
            <a:r>
              <a:rPr lang="ru-RU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й век до н</a:t>
            </a:r>
            <a:r>
              <a:rPr lang="el-GR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u-RU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</a:t>
            </a:r>
            <a:r>
              <a:rPr lang="el-GR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ru-RU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Χίων Ηρακλεώτης 4ος αιώνας π.Χ / </a:t>
            </a:r>
            <a:r>
              <a:rPr lang="el-GR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Χ</a:t>
            </a:r>
            <a:r>
              <a:rPr lang="ru-RU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ион </a:t>
            </a:r>
            <a:r>
              <a:rPr lang="ru-RU" sz="20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Ираклеот</a:t>
            </a:r>
            <a:r>
              <a:rPr lang="el-GR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- 4-</a:t>
            </a:r>
            <a:r>
              <a:rPr lang="ru-RU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й век до н</a:t>
            </a:r>
            <a:r>
              <a:rPr lang="el-GR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u-RU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</a:t>
            </a:r>
            <a:endParaRPr lang="ru-RU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ru-RU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Διονύσιος ο Μεταθέμενος: Στωικός φιλόσοφος του 3ου π.Χ. / </a:t>
            </a:r>
            <a:r>
              <a:rPr lang="ru-RU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Дионисий </a:t>
            </a:r>
            <a:r>
              <a:rPr lang="ru-RU" sz="20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Метафенем</a:t>
            </a:r>
            <a:r>
              <a:rPr lang="el-GR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стоический философ</a:t>
            </a:r>
            <a:r>
              <a:rPr lang="el-GR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- 3-</a:t>
            </a:r>
            <a:r>
              <a:rPr lang="ru-RU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й век до н</a:t>
            </a:r>
            <a:r>
              <a:rPr lang="el-GR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u-RU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 </a:t>
            </a:r>
          </a:p>
          <a:p>
            <a:endParaRPr lang="ru-RU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Τιμοκράτης ο Ηρακλεώτης 4ος αιώνας π.Χ / </a:t>
            </a:r>
            <a:r>
              <a:rPr lang="ru-RU" sz="20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Тимократ</a:t>
            </a:r>
            <a:r>
              <a:rPr lang="ru-RU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Ираклеот</a:t>
            </a:r>
            <a:r>
              <a:rPr lang="ru-RU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- 4-</a:t>
            </a:r>
            <a:r>
              <a:rPr lang="ru-RU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й век до н</a:t>
            </a:r>
            <a:r>
              <a:rPr lang="el-GR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u-RU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</a:t>
            </a:r>
          </a:p>
          <a:p>
            <a:r>
              <a:rPr lang="el-G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Τιμόθετος Πατρίων (Πάτρωνας)</a:t>
            </a:r>
            <a:r>
              <a:rPr lang="el-G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4ος αιώνας π.Χ / </a:t>
            </a:r>
            <a:r>
              <a:rPr lang="el-GR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ru-RU" sz="20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имофет</a:t>
            </a:r>
            <a:r>
              <a:rPr lang="ru-RU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ru-RU" sz="20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атрион</a:t>
            </a:r>
            <a:r>
              <a:rPr lang="ru-RU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4ος αιώνας π.Χ</a:t>
            </a:r>
            <a:endParaRPr lang="ru-RU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300"/>
              </a:spcAft>
            </a:pP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4BB3E66-BDA3-4C6C-8F38-1C310A4F56CA}"/>
              </a:ext>
            </a:extLst>
          </p:cNvPr>
          <p:cNvSpPr/>
          <p:nvPr/>
        </p:nvSpPr>
        <p:spPr>
          <a:xfrm>
            <a:off x="5724526" y="382220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spcAft>
                <a:spcPts val="300"/>
              </a:spcAft>
            </a:pPr>
            <a:r>
              <a:rPr lang="el-GR" sz="32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Φιλόσοφοι από τον Πόντο </a:t>
            </a: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</a:t>
            </a:r>
            <a:r>
              <a:rPr lang="el-GR" sz="32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σοφιστές / </a:t>
            </a:r>
            <a:r>
              <a:rPr lang="ru-RU" sz="32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философы с Понта</a:t>
            </a:r>
            <a:r>
              <a:rPr lang="el-GR" sz="32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ru-RU" sz="32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софисты</a:t>
            </a:r>
          </a:p>
        </p:txBody>
      </p:sp>
      <p:pic>
        <p:nvPicPr>
          <p:cNvPr id="6146" name="Picture 2" descr="Картинки по запросу αρχαία ελληνική φιλοσοφία">
            <a:extLst>
              <a:ext uri="{FF2B5EF4-FFF2-40B4-BE49-F238E27FC236}">
                <a16:creationId xmlns:a16="http://schemas.microsoft.com/office/drawing/2014/main" id="{CDF100C7-DCE9-4A60-8482-9913C004B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110" y="2184427"/>
            <a:ext cx="4159274" cy="3080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384612EC-6B16-4C11-A833-6E0DFE9BB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738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eveal dir="r"/>
      </p:transition>
    </mc:Choice>
    <mc:Fallback xmlns="">
      <p:transition spd="slow" advTm="3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822893-FB4E-494F-90EB-1CE76B2876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98190"/>
            <a:ext cx="2335237" cy="135981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AD1E886-BAC9-404E-A46B-0A8E19B2B2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5237" y="5498190"/>
            <a:ext cx="2334970" cy="135952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FFB4676-1C3E-4501-A423-FBCC6F8D01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0474" y="5497906"/>
            <a:ext cx="2334970" cy="135952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84CE1A3-2B04-47EA-8C5F-600F53365B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5444" y="5498474"/>
            <a:ext cx="2334970" cy="135952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FFE58C3-4B83-40B0-B6C8-FC75E2AC5D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0414" y="5498474"/>
            <a:ext cx="2334970" cy="135952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6C5E3EA-3662-4110-8766-7C34D3E528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6763" y="5497906"/>
            <a:ext cx="2334970" cy="1359526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2DBF42D-3AB3-497D-8D19-4E9C4B95097A}"/>
              </a:ext>
            </a:extLst>
          </p:cNvPr>
          <p:cNvSpPr/>
          <p:nvPr/>
        </p:nvSpPr>
        <p:spPr>
          <a:xfrm>
            <a:off x="196815" y="1028343"/>
            <a:ext cx="6096000" cy="443198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Βάτων - πρώτο μισό του 3ου αι. π.Χ. / </a:t>
            </a:r>
            <a:r>
              <a:rPr lang="ru-RU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Ватон</a:t>
            </a:r>
            <a:r>
              <a:rPr lang="el-GR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первая половина</a:t>
            </a:r>
            <a:r>
              <a:rPr lang="el-GR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3-</a:t>
            </a:r>
            <a:r>
              <a:rPr lang="ru-RU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</a:t>
            </a:r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века до н</a:t>
            </a:r>
            <a:r>
              <a:rPr lang="el-GR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</a:t>
            </a:r>
            <a:r>
              <a:rPr lang="el-GR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r>
              <a:rPr lang="el-GR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ru-RU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Σπίνθαρος – 5</a:t>
            </a:r>
            <a:r>
              <a:rPr lang="el-GR" sz="2400" baseline="30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ος</a:t>
            </a:r>
            <a:r>
              <a:rPr lang="el-GR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αι. π.χ. /</a:t>
            </a: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Спинфар</a:t>
            </a:r>
            <a:r>
              <a:rPr lang="el-GR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5-</a:t>
            </a:r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й век до н</a:t>
            </a:r>
            <a:r>
              <a:rPr lang="el-GR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</a:t>
            </a:r>
            <a:r>
              <a:rPr lang="el-GR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2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Δίφιλος ο Σινωπεύς - 4ος/3ος αιώνας π.Χ. / </a:t>
            </a:r>
            <a:r>
              <a:rPr lang="ru-RU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Дифил</a:t>
            </a:r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Синопский</a:t>
            </a:r>
            <a:r>
              <a:rPr lang="el-GR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4-</a:t>
            </a:r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й</a:t>
            </a:r>
            <a:r>
              <a:rPr lang="el-GR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/3-</a:t>
            </a:r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й </a:t>
            </a:r>
            <a:r>
              <a:rPr lang="ru-RU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вв</a:t>
            </a:r>
            <a:r>
              <a:rPr lang="el-GR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 н</a:t>
            </a:r>
            <a:r>
              <a:rPr lang="el-GR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2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Διόδωρος ο Σινωπεύς - 4ος/3ος αιώνας π.Χ. / </a:t>
            </a:r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Диодор </a:t>
            </a:r>
            <a:r>
              <a:rPr lang="ru-RU" sz="2400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Синопский</a:t>
            </a:r>
            <a:r>
              <a:rPr lang="el-GR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4-</a:t>
            </a:r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й</a:t>
            </a:r>
            <a:r>
              <a:rPr lang="el-GR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/3-</a:t>
            </a:r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й </a:t>
            </a:r>
            <a:r>
              <a:rPr lang="ru-RU" sz="2400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вв</a:t>
            </a:r>
            <a:r>
              <a:rPr lang="el-GR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 н</a:t>
            </a:r>
            <a:r>
              <a:rPr lang="el-GR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</a:t>
            </a:r>
            <a:r>
              <a:rPr lang="el-GR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300"/>
              </a:spcAft>
            </a:pP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4BB3E66-BDA3-4C6C-8F38-1C310A4F56CA}"/>
              </a:ext>
            </a:extLst>
          </p:cNvPr>
          <p:cNvSpPr/>
          <p:nvPr/>
        </p:nvSpPr>
        <p:spPr>
          <a:xfrm>
            <a:off x="6615954" y="349057"/>
            <a:ext cx="51713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ΘΕΑΤΡΙΚΟΙ ΣΥΓΓΡΑΦΕΙΣ – </a:t>
            </a:r>
            <a:r>
              <a:rPr lang="ru-RU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ДРАМАТУРГИ</a:t>
            </a:r>
          </a:p>
          <a:p>
            <a:pPr algn="r"/>
            <a:endParaRPr lang="ru-RU" sz="32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173" name="Picture 5" descr="Картинки по запросу αρχαία ελληνική μάσκα">
            <a:extLst>
              <a:ext uri="{FF2B5EF4-FFF2-40B4-BE49-F238E27FC236}">
                <a16:creationId xmlns:a16="http://schemas.microsoft.com/office/drawing/2014/main" id="{306A21DA-C37A-4568-BD8A-0EBC5E908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653" y="2113762"/>
            <a:ext cx="8858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Рисунок 31" descr="http://3.bp.blogspot.com/-2Z7F8bHd62M/UiOhicSv8HI/AAAAAAAAEL0/7o_I0DkFMYY/s1600/014.jpg">
            <a:extLst>
              <a:ext uri="{FF2B5EF4-FFF2-40B4-BE49-F238E27FC236}">
                <a16:creationId xmlns:a16="http://schemas.microsoft.com/office/drawing/2014/main" id="{50BFCBC8-4F94-46B8-8835-FFF9B2F7B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929" y="2113762"/>
            <a:ext cx="1682187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Рисунок 3" descr="Картинки по запросу ιππόλυτος ευριπίδη">
            <a:extLst>
              <a:ext uri="{FF2B5EF4-FFF2-40B4-BE49-F238E27FC236}">
                <a16:creationId xmlns:a16="http://schemas.microsoft.com/office/drawing/2014/main" id="{2CDBA52F-EB7C-441C-9006-A3BF04FF1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6109" y="1632750"/>
            <a:ext cx="15811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3826187E-C083-4050-8D44-E64FD96A0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4779788"/>
            <a:ext cx="18288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347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eveal dir="r"/>
      </p:transition>
    </mc:Choice>
    <mc:Fallback xmlns="">
      <p:transition spd="slow" advTm="3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822893-FB4E-494F-90EB-1CE76B2876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98190"/>
            <a:ext cx="2335237" cy="135981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AD1E886-BAC9-404E-A46B-0A8E19B2B2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5237" y="5498190"/>
            <a:ext cx="2334970" cy="135952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FFB4676-1C3E-4501-A423-FBCC6F8D01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0474" y="5497906"/>
            <a:ext cx="2334970" cy="135952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84CE1A3-2B04-47EA-8C5F-600F53365B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5444" y="5498474"/>
            <a:ext cx="2334970" cy="135952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FFE58C3-4B83-40B0-B6C8-FC75E2AC5D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0414" y="5498474"/>
            <a:ext cx="2334970" cy="135952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6C5E3EA-3662-4110-8766-7C34D3E528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6763" y="5497906"/>
            <a:ext cx="2334970" cy="1359526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4BB3E66-BDA3-4C6C-8F38-1C310A4F56CA}"/>
              </a:ext>
            </a:extLst>
          </p:cNvPr>
          <p:cNvSpPr/>
          <p:nvPr/>
        </p:nvSpPr>
        <p:spPr>
          <a:xfrm>
            <a:off x="5368120" y="336396"/>
            <a:ext cx="6096000" cy="112287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l-GR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ΕΚΚΛΗΣΙΑΣΤΙΚΗ ΓΡΑΜΜΑΤΕΙΑ </a:t>
            </a: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l-GR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ОТЦЫ ЦЕРКВИ</a:t>
            </a:r>
            <a:endParaRPr lang="ru-RU" sz="16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194" name="Picture 2" descr="300px-Three_Holy_Hierarchs">
            <a:extLst>
              <a:ext uri="{FF2B5EF4-FFF2-40B4-BE49-F238E27FC236}">
                <a16:creationId xmlns:a16="http://schemas.microsoft.com/office/drawing/2014/main" id="{33FFBDA8-6B55-4961-B162-C46AA873E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620" y="1895475"/>
            <a:ext cx="285750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E01E0DD-D1FD-4722-A7C2-418F1A6ED645}"/>
              </a:ext>
            </a:extLst>
          </p:cNvPr>
          <p:cNvSpPr/>
          <p:nvPr/>
        </p:nvSpPr>
        <p:spPr>
          <a:xfrm>
            <a:off x="195641" y="4224847"/>
            <a:ext cx="4279192" cy="968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kern="18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Άγιος Βασίλειος ο Μέγας, </a:t>
            </a:r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Μέγας Βασίλειος (330-370 μ.Χ.) / 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Святой Василий</a:t>
            </a:r>
            <a:r>
              <a:rPr lang="el-GR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Василий Великий </a:t>
            </a:r>
            <a:r>
              <a:rPr lang="el-GR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(330-370 </a:t>
            </a:r>
            <a:r>
              <a:rPr lang="ru-RU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гг</a:t>
            </a:r>
            <a:r>
              <a:rPr lang="el-GR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</a:t>
            </a:r>
            <a:r>
              <a:rPr lang="el-GR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</a:t>
            </a:r>
            <a:r>
              <a:rPr lang="el-GR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.)</a:t>
            </a:r>
            <a:endParaRPr lang="ru-RU" sz="1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195" name="Picture 3" descr="Basil of Caesarea.jpg">
            <a:extLst>
              <a:ext uri="{FF2B5EF4-FFF2-40B4-BE49-F238E27FC236}">
                <a16:creationId xmlns:a16="http://schemas.microsoft.com/office/drawing/2014/main" id="{A93DD635-6B98-4FEF-BF60-DB6CBAB5D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460" y="1308181"/>
            <a:ext cx="2095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B39455B-090D-460B-8DC6-307F277FC6C9}"/>
              </a:ext>
            </a:extLst>
          </p:cNvPr>
          <p:cNvSpPr/>
          <p:nvPr/>
        </p:nvSpPr>
        <p:spPr>
          <a:xfrm>
            <a:off x="4471452" y="4210725"/>
            <a:ext cx="35695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el-GR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Γρηγόριος Νύσσης 335-395 μ.Χ. /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Григорий Нисский </a:t>
            </a:r>
            <a:r>
              <a:rPr lang="el-GR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335-395 </a:t>
            </a:r>
            <a:r>
              <a:rPr lang="ru-RU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гг</a:t>
            </a:r>
            <a:r>
              <a:rPr lang="el-GR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el-GR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</a:t>
            </a:r>
            <a:r>
              <a:rPr lang="el-GR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196" name="Picture 4" descr="Gregory of Nyssa.jpg">
            <a:extLst>
              <a:ext uri="{FF2B5EF4-FFF2-40B4-BE49-F238E27FC236}">
                <a16:creationId xmlns:a16="http://schemas.microsoft.com/office/drawing/2014/main" id="{A943038B-59DE-4772-B392-C00D95E2A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352" y="1359663"/>
            <a:ext cx="2469296" cy="2806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F2646D28-90CF-43A3-B686-8F8F4A52C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377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eveal dir="r"/>
      </p:transition>
    </mc:Choice>
    <mc:Fallback xmlns="">
      <p:transition spd="slow" advTm="3000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1321</Words>
  <Application>Microsoft Office PowerPoint</Application>
  <PresentationFormat>Широкоэкранный</PresentationFormat>
  <Paragraphs>77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Constantia</vt:lpstr>
      <vt:lpstr>Times New Roman</vt:lpstr>
      <vt:lpstr>Тема Office</vt:lpstr>
      <vt:lpstr>Великие личности в истории мировой цивилизации, которых породила земля Востока, земля Понта, Малой Азии, Каппадокии /  ΘΕΜΕΛΙΩΤΕΣ ΠΑΓΚΟΣΜΙΟΥ ΠΟΛΙΤΙΣΜΟΥ απο τη Γη του ΠΟΝΤΟΥ, της ΚΑΠΠΑΔΟΚΙΑΣ, της ΜΙΚΡΑΣ ΑΣΙΑΣ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Великие личности в истории, со времен античности и по сей день, которых породила земля Востока, земля Понта, Малой Азии, Каппадокии.</dc:title>
  <dc:creator>Па</dc:creator>
  <cp:lastModifiedBy>Владимир Беспалов</cp:lastModifiedBy>
  <cp:revision>63</cp:revision>
  <dcterms:created xsi:type="dcterms:W3CDTF">2018-05-08T11:58:51Z</dcterms:created>
  <dcterms:modified xsi:type="dcterms:W3CDTF">2021-05-14T00:51:45Z</dcterms:modified>
</cp:coreProperties>
</file>