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2">
  <p:sldMasterIdLst>
    <p:sldMasterId id="2147483689" r:id="rId1"/>
  </p:sldMasterIdLst>
  <p:sldIdLst>
    <p:sldId id="31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89" r:id="rId13"/>
    <p:sldId id="290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84" r:id="rId32"/>
    <p:sldId id="288" r:id="rId33"/>
    <p:sldId id="286" r:id="rId34"/>
    <p:sldId id="296" r:id="rId35"/>
    <p:sldId id="299" r:id="rId36"/>
    <p:sldId id="291" r:id="rId37"/>
    <p:sldId id="300" r:id="rId38"/>
    <p:sldId id="310" r:id="rId39"/>
    <p:sldId id="309" r:id="rId40"/>
    <p:sldId id="311" r:id="rId41"/>
    <p:sldId id="297" r:id="rId42"/>
    <p:sldId id="304" r:id="rId43"/>
    <p:sldId id="292" r:id="rId44"/>
    <p:sldId id="303" r:id="rId45"/>
    <p:sldId id="298" r:id="rId46"/>
    <p:sldId id="305" r:id="rId47"/>
    <p:sldId id="301" r:id="rId48"/>
    <p:sldId id="306" r:id="rId49"/>
    <p:sldId id="302" r:id="rId50"/>
    <p:sldId id="294" r:id="rId51"/>
    <p:sldId id="307" r:id="rId52"/>
    <p:sldId id="313" r:id="rId53"/>
    <p:sldId id="314" r:id="rId54"/>
    <p:sldId id="315" r:id="rId55"/>
    <p:sldId id="316" r:id="rId56"/>
    <p:sldId id="317" r:id="rId57"/>
    <p:sldId id="318" r:id="rId58"/>
    <p:sldId id="287" r:id="rId5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05" autoAdjust="0"/>
  </p:normalViewPr>
  <p:slideViewPr>
    <p:cSldViewPr snapToGrid="0">
      <p:cViewPr varScale="1">
        <p:scale>
          <a:sx n="59" d="100"/>
          <a:sy n="59" d="100"/>
        </p:scale>
        <p:origin x="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245864"/>
      </p:ext>
    </p:extLst>
  </p:cSld>
  <p:clrMapOvr>
    <a:masterClrMapping/>
  </p:clrMapOvr>
  <p:transition spd="slow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2208"/>
      </p:ext>
    </p:extLst>
  </p:cSld>
  <p:clrMapOvr>
    <a:masterClrMapping/>
  </p:clrMapOvr>
  <p:transition spd="slow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5385944"/>
      </p:ext>
    </p:extLst>
  </p:cSld>
  <p:clrMapOvr>
    <a:masterClrMapping/>
  </p:clrMapOvr>
  <p:transition spd="slow" advTm="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867000"/>
      </p:ext>
    </p:extLst>
  </p:cSld>
  <p:clrMapOvr>
    <a:masterClrMapping/>
  </p:clrMapOvr>
  <p:transition spd="slow" advTm="5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7660251"/>
      </p:ext>
    </p:extLst>
  </p:cSld>
  <p:clrMapOvr>
    <a:masterClrMapping/>
  </p:clrMapOvr>
  <p:transition spd="slow" advTm="5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49090"/>
      </p:ext>
    </p:extLst>
  </p:cSld>
  <p:clrMapOvr>
    <a:masterClrMapping/>
  </p:clrMapOvr>
  <p:transition spd="slow" advTm="5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14226"/>
      </p:ext>
    </p:extLst>
  </p:cSld>
  <p:clrMapOvr>
    <a:masterClrMapping/>
  </p:clrMapOvr>
  <p:transition spd="slow" advTm="5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916963"/>
      </p:ext>
    </p:extLst>
  </p:cSld>
  <p:clrMapOvr>
    <a:masterClrMapping/>
  </p:clrMapOvr>
  <p:transition spd="slow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04269"/>
      </p:ext>
    </p:extLst>
  </p:cSld>
  <p:clrMapOvr>
    <a:masterClrMapping/>
  </p:clrMapOvr>
  <p:transition spd="slow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368340"/>
      </p:ext>
    </p:extLst>
  </p:cSld>
  <p:clrMapOvr>
    <a:masterClrMapping/>
  </p:clrMapOvr>
  <p:transition spd="slow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99872"/>
      </p:ext>
    </p:extLst>
  </p:cSld>
  <p:clrMapOvr>
    <a:masterClrMapping/>
  </p:clrMapOvr>
  <p:transition spd="slow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881249"/>
      </p:ext>
    </p:extLst>
  </p:cSld>
  <p:clrMapOvr>
    <a:masterClrMapping/>
  </p:clrMapOvr>
  <p:transition spd="slow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080101"/>
      </p:ext>
    </p:extLst>
  </p:cSld>
  <p:clrMapOvr>
    <a:masterClrMapping/>
  </p:clrMapOvr>
  <p:transition spd="slow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845431"/>
      </p:ext>
    </p:extLst>
  </p:cSld>
  <p:clrMapOvr>
    <a:masterClrMapping/>
  </p:clrMapOvr>
  <p:transition spd="slow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770824"/>
      </p:ext>
    </p:extLst>
  </p:cSld>
  <p:clrMapOvr>
    <a:masterClrMapping/>
  </p:clrMapOvr>
  <p:transition spd="slow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475841"/>
      </p:ext>
    </p:extLst>
  </p:cSld>
  <p:clrMapOvr>
    <a:masterClrMapping/>
  </p:clrMapOvr>
  <p:transition spd="slow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66B22-5CB5-46F7-AAB0-C12850629888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AB68068-26A7-41F4-B2D9-C2D93BDE0E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ransition spd="slow" advTm="5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leftheriaonline.gr/politismos/ekdiloseis/item/42567-parastasi-antigonis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2.jpeg"/><Relationship Id="rId7" Type="http://schemas.openxmlformats.org/officeDocument/2006/relationships/image" Target="../media/image6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.jpeg"/><Relationship Id="rId7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4.jpeg"/><Relationship Id="rId7" Type="http://schemas.openxmlformats.org/officeDocument/2006/relationships/image" Target="../media/image103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5.jpeg"/><Relationship Id="rId7" Type="http://schemas.openxmlformats.org/officeDocument/2006/relationships/image" Target="../media/image8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.jpeg"/><Relationship Id="rId7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2.pn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2.png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il.yandex.ru/re.jsx?h=a,Ag6ILeCmouxI6EyWs3Gvnw&amp;l=aHR0cDovL3d3dy5rYWxhbWF0YS5nci9lbmltZXJvc2kvbmVhLzQxNDItZW50aG91c2lhc2UtdG8ta29pbm8taS1hbnRpZ29uaS1hcG8tdG8tbHVuYS10aGVhdHJlLXRpcy1tb3N4YXMuaHRtbA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7E6FCE-88A2-F710-6070-F0D3FAFAB7E2}"/>
              </a:ext>
            </a:extLst>
          </p:cNvPr>
          <p:cNvSpPr txBox="1"/>
          <p:nvPr/>
        </p:nvSpPr>
        <p:spPr>
          <a:xfrm>
            <a:off x="2527443" y="410967"/>
            <a:ext cx="79521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ДЕЯТЕЛЬНОСТЬ ГРЕЧЕСКОГО КУЛЬТУРНОГО ЦЕНТРА (Г.К.Ц.) НА </a:t>
            </a:r>
            <a:r>
              <a:rPr lang="ru-RU" sz="1800" b="1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СВЯЩЕННОЙ МЕССИНИЙСКОЙ 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ЗЕМЛЕ (ГРЕЦИЯ) – родоначальнице национально-Освободительного Движения Греческого Народа</a:t>
            </a:r>
            <a:r>
              <a:rPr lang="el-GR" sz="1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– </a:t>
            </a: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Ы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Й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 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tabLst>
                <a:tab pos="2969895" algn="ctr"/>
                <a:tab pos="5940425" algn="r"/>
              </a:tabLs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- 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- 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- 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– 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Ь </a:t>
            </a:r>
            <a:r>
              <a:rPr lang="ru-RU" sz="1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</a:t>
            </a: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rgbClr val="3399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ru-RU" sz="1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l-G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78F8A-E5CF-3A68-B595-0AB267E7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569" y="2279328"/>
            <a:ext cx="3686126" cy="36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3A8EF8-98AD-3193-0257-D20D4B004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66877"/>
            <a:ext cx="2120194" cy="7961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28FFB8F-92B8-8631-FE83-5EB227D0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43" y="2279328"/>
            <a:ext cx="3686126" cy="36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BDBC61A2-F171-51AF-1154-4E4639A5B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31" y="627722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EA34B90D-888E-3D5E-B9DD-674318F9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79" y="628633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BAFF83C4-E6B2-5FD9-1986-138B4EEC4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75" y="629003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361648"/>
      </p:ext>
    </p:extLst>
  </p:cSld>
  <p:clrMapOvr>
    <a:masterClrMapping/>
  </p:clrMapOvr>
  <p:transition spd="slow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5" descr="Επιτυχημένη παράσταση της “Αντιγόνης” (φωτογραφίε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6" y="1348924"/>
            <a:ext cx="4503189" cy="337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2" descr="http://www.eleftheriaonline.gr/images/2014/aygoustos/antigoni/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31" y="1345256"/>
            <a:ext cx="4504485" cy="338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88" y="632864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19" y="634725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57" y="635306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151" y="200698"/>
            <a:ext cx="11688474" cy="915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l-GR" sz="2400" u="sng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  <a:hlinkClick r:id="rId6"/>
              </a:rPr>
              <a:t>http://www.eleftheriaonline.gr/politismos/ekdiloseis/item/42567-parastasi-antigonis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  <a:p>
            <a:pPr algn="ctr" fontAlgn="base">
              <a:lnSpc>
                <a:spcPts val="1650"/>
              </a:lnSpc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  <a:p>
            <a:pPr algn="ctr" fontAlgn="base">
              <a:lnSpc>
                <a:spcPts val="165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Успешный показ спектакля «Антигона»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(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фотографии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)</a:t>
            </a:r>
            <a:endParaRPr lang="ru-RU" sz="2400" dirty="0">
              <a:solidFill>
                <a:srgbClr val="002060"/>
              </a:solidFill>
              <a:effectLst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07120" y="4886794"/>
            <a:ext cx="107001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Субботним вечером 2 августа 2014 г. в амфитеатре средневекового замка города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Каламаты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огромным успехом состоялся спектакль «Антигона», организованный Греческим Культурным Центром.   </a:t>
            </a:r>
          </a:p>
        </p:txBody>
      </p:sp>
    </p:spTree>
    <p:extLst>
      <p:ext uri="{BB962C8B-B14F-4D97-AF65-F5344CB8AC3E}">
        <p14:creationId xmlns:p14="http://schemas.microsoft.com/office/powerpoint/2010/main" val="3800623322"/>
      </p:ext>
    </p:extLst>
  </p:cSld>
  <p:clrMapOvr>
    <a:masterClrMapping/>
  </p:clrMapOvr>
  <p:transition spd="slow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548" y="239843"/>
            <a:ext cx="110076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Февраль 2014 г., в рамках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киноклуба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состоялся показ документального фильма греческого режиссера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Бабиса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Цокаса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 прикоснулся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.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..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Я полюбил 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…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Я копал» 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греческом языке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посвященного великому греческому археологу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Петросу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Темелису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и его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важной деятельности по продвижению знаний о древней </a:t>
            </a:r>
            <a:r>
              <a:rPr lang="ru-RU" sz="24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Мессинии</a:t>
            </a:r>
            <a:r>
              <a:rPr lang="el-GR" sz="2400" dirty="0"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42" name="Picture 2" descr="assets_LARGE_t_175762_540265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59" y="2322008"/>
            <a:ext cx="4784550" cy="31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64" y="2351988"/>
            <a:ext cx="5105774" cy="31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3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807384"/>
      </p:ext>
    </p:extLst>
  </p:cSld>
  <p:clrMapOvr>
    <a:masterClrMapping/>
  </p:clrMapOvr>
  <p:transition spd="slow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548" y="239844"/>
            <a:ext cx="110076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Сотрудничество в области организации и проведения 4-недельной летней программы по изучению греческого языка и культуры с Университетом Пелопоннеса (г.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куратор программы - профессор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Элени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Волонаки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Мессинийской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Федерацией Канады и США.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sz="2400" i="1" dirty="0"/>
          </a:p>
          <a:p>
            <a:pPr algn="just"/>
            <a:endParaRPr lang="en-US" sz="2400" i="1" dirty="0"/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Церемония открытия летней программы по изучению греческого языка и культуры в Университете Пелопоннеса. </a:t>
            </a:r>
            <a:r>
              <a:rPr 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13 июля 2015 г.</a:t>
            </a:r>
            <a:endParaRPr lang="en-US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3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Безымянный 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3358" y="2023672"/>
            <a:ext cx="7113064" cy="25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7384"/>
      </p:ext>
    </p:extLst>
  </p:cSld>
  <p:clrMapOvr>
    <a:masterClrMapping/>
  </p:clrMapOvr>
  <p:transition spd="slow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9548" y="239844"/>
            <a:ext cx="110076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endParaRPr lang="en-US" sz="2400" i="1" dirty="0"/>
          </a:p>
          <a:p>
            <a:pPr algn="just"/>
            <a:endParaRPr lang="ru-RU" sz="2400" i="1" dirty="0"/>
          </a:p>
          <a:p>
            <a:pPr algn="just"/>
            <a:endParaRPr lang="ru-RU" sz="2400" i="1" dirty="0"/>
          </a:p>
          <a:p>
            <a:pPr algn="just"/>
            <a:endParaRPr lang="en-US" sz="2400" i="1" dirty="0"/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Церемония закрытия летней программы по изучению греческого языка и культуры в Университете Пелопоннеса. </a:t>
            </a:r>
            <a:r>
              <a:rPr lang="ru-RU" sz="20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7 августа 2015 г.</a:t>
            </a:r>
            <a:endParaRPr lang="en-US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2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34" y="62950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Безымянный 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3540" y="929208"/>
            <a:ext cx="9004487" cy="318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7384"/>
      </p:ext>
    </p:extLst>
  </p:cSld>
  <p:clrMapOvr>
    <a:masterClrMapping/>
  </p:clrMapOvr>
  <p:transition spd="slow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0" y="329784"/>
            <a:ext cx="109252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Выставка фотографии 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Греция: мои мгновения счастья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официальное открытие которой состоялось в январе 2016 г.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(22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января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2016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в рамках Перекрестного года России-Греции 2016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Композиция «Каламата-24», 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выполненная Фотоклубом-фотошколой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города, также приняла участие в выставке.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1266" name="Picture 2" descr="P1060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88" y="2100959"/>
            <a:ext cx="4765964" cy="35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34" y="2115949"/>
            <a:ext cx="5403273" cy="357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38" y="629516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415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214070"/>
      </p:ext>
    </p:extLst>
  </p:cSld>
  <p:clrMapOvr>
    <a:masterClrMapping/>
  </p:clrMapOvr>
  <p:transition spd="slow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10600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43" y="479776"/>
            <a:ext cx="3736445" cy="2809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29" y="479776"/>
            <a:ext cx="4000779" cy="266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P1060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43" y="3567360"/>
            <a:ext cx="3736445" cy="278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P10600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29" y="3567360"/>
            <a:ext cx="3712214" cy="279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46" y="635771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510" y="636641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40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862566"/>
      </p:ext>
    </p:extLst>
  </p:cSld>
  <p:clrMapOvr>
    <a:masterClrMapping/>
  </p:clrMapOvr>
  <p:transition spd="slow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ollage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14" y="372897"/>
            <a:ext cx="9074563" cy="308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36" y="3638975"/>
            <a:ext cx="4092225" cy="271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P10602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091" y="3638974"/>
            <a:ext cx="3618783" cy="271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33" y="632627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77" y="632627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21" y="632627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607617"/>
      </p:ext>
    </p:extLst>
  </p:cSld>
  <p:clrMapOvr>
    <a:masterClrMapping/>
  </p:clrMapOvr>
  <p:transition spd="slow" advTm="5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10602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03" y="1144792"/>
            <a:ext cx="5468643" cy="41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P10602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82" y="1144791"/>
            <a:ext cx="5475023" cy="41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682" y="627889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83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95674"/>
      </p:ext>
    </p:extLst>
  </p:cSld>
  <p:clrMapOvr>
    <a:masterClrMapping/>
  </p:clrMapOvr>
  <p:transition spd="slow" advTm="5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9312" y="239843"/>
            <a:ext cx="10732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Участие потомка русского адмирала П.Ф. Анжу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 официальных торжествах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Наварино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Пилос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(20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октября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2018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Кирилл Игоревич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Шалахин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передает музею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Наварино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семейную реликвию.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08" y="1607931"/>
            <a:ext cx="2679061" cy="383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k_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78" y="2145016"/>
            <a:ext cx="3742287" cy="248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Схема Наваринского сраже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12" y="2145016"/>
            <a:ext cx="3978984" cy="248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6914" y="5662547"/>
            <a:ext cx="10430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П.Ф. Анжу </a:t>
            </a:r>
            <a:r>
              <a:rPr lang="el-GR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Схема</a:t>
            </a:r>
            <a:r>
              <a:rPr lang="el-GR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Наваринского </a:t>
            </a:r>
            <a:r>
              <a:rPr lang="el-GR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сражения</a:t>
            </a:r>
            <a:r>
              <a:rPr lang="el-GR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889" y="631789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0" y="632000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479" y="631789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856722"/>
      </p:ext>
    </p:extLst>
  </p:cSld>
  <p:clrMapOvr>
    <a:masterClrMapping/>
  </p:clrMapOvr>
  <p:transition spd="slow" advTm="5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_33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30" y="1343104"/>
            <a:ext cx="2556468" cy="382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SC_33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71" y="1577042"/>
            <a:ext cx="5030375" cy="335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80" y="630320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07" y="629516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534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350652"/>
      </p:ext>
    </p:extLst>
  </p:cSld>
  <p:clrMapOvr>
    <a:masterClrMapping/>
  </p:clrMapOvr>
  <p:transition spd="slow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83831" y="318248"/>
            <a:ext cx="9402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ДЕЯТЕЛЬНОСТЬ ГРЕЧЕСКОГО КУЛЬТУРНОГО ЦЕНТРА (Г.К.Ц.) В СОТРУДНИЧЕСТВЕ С ОКРУГОМ МЕССИНИЯ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9430" y="1229808"/>
            <a:ext cx="1089784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Участие директора Г.К.Ц. Теодоры </a:t>
            </a:r>
            <a:r>
              <a:rPr lang="ru-RU" sz="23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в Фестивале </a:t>
            </a:r>
            <a:r>
              <a:rPr lang="el-GR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(26-27 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июля </a:t>
            </a:r>
            <a:r>
              <a:rPr lang="el-GR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2013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l-GR" sz="23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«TEDxKalamata 2013, Brave </a:t>
            </a:r>
            <a:r>
              <a:rPr lang="el-GR" sz="23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new</a:t>
            </a:r>
            <a:r>
              <a:rPr lang="el-GR" sz="23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l-GR" sz="23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world</a:t>
            </a:r>
            <a:r>
              <a:rPr lang="el-GR" sz="23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ru-RU" sz="23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 выступлением-презентацией деятельности Греческого Культурного Центра (Г.К.Ц.)</a:t>
            </a:r>
            <a:r>
              <a:rPr lang="el-GR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</a:t>
            </a:r>
            <a:r>
              <a:rPr lang="ru-RU" sz="23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греко-российских отношений, возможностей и перспектив их развития, а также общих страниц в истории двух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дружественных народов</a:t>
            </a:r>
            <a:r>
              <a:rPr lang="el-GR" sz="23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ru-RU" sz="23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030" name="Picture 6" descr="4_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422" y="3219944"/>
            <a:ext cx="4084812" cy="271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1010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092" y="3219944"/>
            <a:ext cx="3623626" cy="271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66877"/>
            <a:ext cx="2120194" cy="796120"/>
          </a:xfrm>
          <a:prstGeom prst="rect">
            <a:avLst/>
          </a:prstGeom>
        </p:spPr>
      </p:pic>
      <p:pic>
        <p:nvPicPr>
          <p:cNvPr id="205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76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44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13" y="627722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117177"/>
      </p:ext>
    </p:extLst>
  </p:cSld>
  <p:clrMapOvr>
    <a:masterClrMapping/>
  </p:clrMapOvr>
  <p:transition spd="slow" advTm="5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9234" y="117396"/>
            <a:ext cx="10523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Переиздание двуязычного альбома-каталога </a:t>
            </a:r>
            <a:r>
              <a:rPr lang="el-GR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b="1" u="sng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Наваринское</a:t>
            </a:r>
            <a:r>
              <a:rPr lang="ru-RU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сражение в фондах Российской государственной библиотеки</a:t>
            </a:r>
            <a:r>
              <a:rPr lang="el-GR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составители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Юрий Квашнин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Теодора </a:t>
            </a:r>
            <a:r>
              <a:rPr lang="ru-RU" sz="24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Октябрь 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2017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 </a:t>
            </a:r>
          </a:p>
        </p:txBody>
      </p:sp>
      <p:pic>
        <p:nvPicPr>
          <p:cNvPr id="17410" name="Picture 2" descr="обложка - переделанная 2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52" y="1317724"/>
            <a:ext cx="3449660" cy="272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9016" y="4002374"/>
            <a:ext cx="10172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</a:t>
            </a:r>
            <a:r>
              <a:rPr lang="el-GR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любезной меценатской поддержке Мессинийской Амфиктионии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28" y="4704628"/>
            <a:ext cx="1527108" cy="149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28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70" y="630703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94" y="629275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935638"/>
      </p:ext>
    </p:extLst>
  </p:cSld>
  <p:clrMapOvr>
    <a:masterClrMapping/>
  </p:clrMapOvr>
  <p:transition spd="slow" advTm="5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694" y="139599"/>
            <a:ext cx="11727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Презентация в Москве</a:t>
            </a:r>
            <a:r>
              <a:rPr lang="el-GR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– 23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марта </a:t>
            </a:r>
            <a:r>
              <a:rPr lang="el-GR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2018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г. 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Московский государственный лингвистический университет</a:t>
            </a:r>
            <a:r>
              <a:rPr lang="el-GR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18434" name="Picture 2" descr="DSC_33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6" y="1241131"/>
            <a:ext cx="2774062" cy="416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IMG_49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95" y="1154242"/>
            <a:ext cx="3733604" cy="251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DSC_33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918" y="1241131"/>
            <a:ext cx="2773701" cy="416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DSC_32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65" y="3747540"/>
            <a:ext cx="3811595" cy="23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41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55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69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405085"/>
      </p:ext>
    </p:extLst>
  </p:cSld>
  <p:clrMapOvr>
    <a:masterClrMapping/>
  </p:clrMapOvr>
  <p:transition spd="slow" advTm="5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1280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37" y="135392"/>
            <a:ext cx="7883299" cy="35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SC_32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937" y="3765379"/>
            <a:ext cx="3823855" cy="24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DSC_33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86" y="3765379"/>
            <a:ext cx="3740727" cy="24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72" y="637736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376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21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707729"/>
      </p:ext>
    </p:extLst>
  </p:cSld>
  <p:clrMapOvr>
    <a:masterClrMapping/>
  </p:clrMapOvr>
  <p:transition spd="slow" advTm="5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_33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38" y="135391"/>
            <a:ext cx="2432030" cy="364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DSC_33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45" y="135391"/>
            <a:ext cx="4182993" cy="279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IMG_49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984" y="3194463"/>
            <a:ext cx="4182735" cy="314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P12709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714" y="135391"/>
            <a:ext cx="3735725" cy="279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DSC_33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6" y="3996897"/>
            <a:ext cx="3517254" cy="234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IMG_487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23" y="3225002"/>
            <a:ext cx="3477904" cy="260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465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039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21" y="636519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397523"/>
      </p:ext>
    </p:extLst>
  </p:cSld>
  <p:clrMapOvr>
    <a:masterClrMapping/>
  </p:clrMapOvr>
  <p:transition spd="slow" advTm="5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ollage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214" y="928311"/>
            <a:ext cx="6692920" cy="502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4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50" y="629658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31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70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039515"/>
      </p:ext>
    </p:extLst>
  </p:cSld>
  <p:clrMapOvr>
    <a:masterClrMapping/>
  </p:clrMapOvr>
  <p:transition spd="slow" advTm="5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G_49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11" y="305203"/>
            <a:ext cx="3678519" cy="2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P1280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11" y="172191"/>
            <a:ext cx="4703260" cy="305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DSC_33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11" y="3206338"/>
            <a:ext cx="1996215" cy="300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P12800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811" y="3346370"/>
            <a:ext cx="3754961" cy="279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454" y="629670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991" y="629615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416" y="629615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927525"/>
      </p:ext>
    </p:extLst>
  </p:cSld>
  <p:clrMapOvr>
    <a:masterClrMapping/>
  </p:clrMapOvr>
  <p:transition spd="slow" advTm="500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Презентация в Афинах -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27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апреля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2018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Российский центр науки и культуры, Посольство РФ в Афинах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69" y="1557355"/>
            <a:ext cx="2695698" cy="405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851" y="2195371"/>
            <a:ext cx="4163476" cy="278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7" y="2265910"/>
            <a:ext cx="4042824" cy="270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257292"/>
      </p:ext>
    </p:extLst>
  </p:cSld>
  <p:clrMapOvr>
    <a:masterClrMapping/>
  </p:clrMapOvr>
  <p:transition spd="slow" advTm="5000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06" y="148301"/>
            <a:ext cx="4348874" cy="287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05" y="146856"/>
            <a:ext cx="4329731" cy="287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33" y="3361297"/>
            <a:ext cx="38576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208" y="3236380"/>
            <a:ext cx="3494655" cy="34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4" y="3109417"/>
            <a:ext cx="3748583" cy="374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70" y="6279928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370" y="6279927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70" y="6279927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36406"/>
      </p:ext>
    </p:extLst>
  </p:cSld>
  <p:clrMapOvr>
    <a:masterClrMapping/>
  </p:clrMapOvr>
  <p:transition spd="slow" advTm="500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89" y="194767"/>
            <a:ext cx="4317856" cy="2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69" y="194767"/>
            <a:ext cx="4354116" cy="289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525" y="3201516"/>
            <a:ext cx="4317856" cy="29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60" y="3224810"/>
            <a:ext cx="4354116" cy="287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38" y="6210795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161" y="6210795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10" y="6210795"/>
            <a:ext cx="805384" cy="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719008"/>
      </p:ext>
    </p:extLst>
  </p:cSld>
  <p:clrMapOvr>
    <a:masterClrMapping/>
  </p:clrMapOvr>
  <p:transition spd="slow" advTm="5000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097280" y="624110"/>
            <a:ext cx="10407331" cy="5167090"/>
          </a:xfrm>
        </p:spPr>
        <p:txBody>
          <a:bodyPr anchor="t"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греко-российской конференции 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Греко-Российские отношения: Экономика, Торговля, Инвестиции и Деловое партнерство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Каламата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округ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Мессиния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 марта 2019 г.</a:t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езымян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549" y="2023866"/>
            <a:ext cx="4746571" cy="354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4302" y="0"/>
            <a:ext cx="109772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Художественный вечер 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Музыкально-танцевальное путешествие по Греции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в котором приняли участие </a:t>
            </a:r>
            <a:r>
              <a:rPr lang="ru-RU" sz="240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участника танцевального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коллектива «Лицея гречанок»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отделение г.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Каламаты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сопровождении совета директоров во главе с госпожой Вики Карелия. Концерт был организован Греческим Культурным Центром в сотрудничестве с Московским государственным театром истории и этнографии в рамках Международного фестиваля традиционного театра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Русский остров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».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«Лицей гречанок» г.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Каламаты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получил две почетные награды от организаторов фестиваля: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За служение искусству традиционного/народного танца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 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и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За усердное сбережение и сохранение единства и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многозвучия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национальной традиции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Директо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р Г.К.Ц. Теодора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также была награждена почетной грамотой за содействие в организации программы фестиваля 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(9 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ноября 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2013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</a:t>
            </a:r>
            <a:endParaRPr lang="ru-RU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050" name="Рисунок 5" descr="P10004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92" y="4524316"/>
            <a:ext cx="2723156" cy="202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4" descr="P10004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52" y="4506139"/>
            <a:ext cx="2707575" cy="203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676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24" y="630879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128" y="630879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096887"/>
      </p:ext>
    </p:extLst>
  </p:cSld>
  <p:clrMapOvr>
    <a:masterClrMapping/>
  </p:clrMapOvr>
  <p:transition spd="slow" advTm="500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Безымянный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8856" y="610250"/>
            <a:ext cx="6674744" cy="50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03960" y="578390"/>
            <a:ext cx="10285411" cy="509089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-ой Международной конференции 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Культурное наследие и устойчивое развитие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l-G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Маниатакион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г.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Корони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округ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Мессиния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18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июля 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l-GR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езымянный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2356" y="1602742"/>
            <a:ext cx="5708278" cy="38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Безымянный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3994" y="1797664"/>
            <a:ext cx="8995966" cy="29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 descr="Безымянный 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8423" y="835958"/>
            <a:ext cx="7154274" cy="48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Лекция директора ГКЦ Теодоры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для членов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Мессинийской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Амфиктионии на тему </a:t>
            </a:r>
            <a:r>
              <a:rPr lang="ru-RU" sz="20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200 лет Греческой Революции 1821 года. До, во время и после 1821 года. </a:t>
            </a:r>
            <a:r>
              <a:rPr lang="ru-RU" sz="2000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Нацмоонально</a:t>
            </a:r>
            <a:r>
              <a:rPr lang="ru-RU" sz="20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-освободительная борьба греческого народа в зеркале русской поэзии и в воспоминаниях русских путешественников</a:t>
            </a:r>
            <a:r>
              <a:rPr lang="ru-RU" sz="20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 4 марта 2021г.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8">
            <a:extLst>
              <a:ext uri="{FF2B5EF4-FFF2-40B4-BE49-F238E27FC236}">
                <a16:creationId xmlns:a16="http://schemas.microsoft.com/office/drawing/2014/main" id="{8AA5585C-1E9B-4A3E-6088-1AC8C5E1D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1725955"/>
            <a:ext cx="5052480" cy="298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060E537A-AE74-0FD0-8261-3228ED94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4737789"/>
            <a:ext cx="3591672" cy="19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611CE169-DB76-85C6-10BC-97A9526B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98" y="1725955"/>
            <a:ext cx="35941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879E65B-4865-103B-4E34-69A2263E5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23" y="1723841"/>
            <a:ext cx="23241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0218852F-7D13-4C60-09F1-D5B10778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98" y="4424705"/>
            <a:ext cx="27305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DF0B953-A30A-1FBF-10DC-D3BF097F4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170" y="3299557"/>
            <a:ext cx="28638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69979"/>
      </p:ext>
    </p:extLst>
  </p:cSld>
  <p:clrMapOvr>
    <a:masterClrMapping/>
  </p:clrMapOvr>
  <p:transition spd="slow" advTm="5000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Презентация книги директора ГКЦ Теодоры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лет Национально-Освободительной Революции Греческого Народа 1821г</a:t>
            </a:r>
            <a:r>
              <a:rPr lang="ru-RU" sz="22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организованная </a:t>
            </a:r>
            <a:r>
              <a:rPr lang="ru-RU" sz="22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Мессинийской</a:t>
            </a:r>
            <a:r>
              <a:rPr lang="ru-RU" sz="22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Амфиктионией. </a:t>
            </a:r>
            <a:r>
              <a:rPr lang="ru-RU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Издание книги также профинансировано </a:t>
            </a:r>
            <a:r>
              <a:rPr lang="ru-RU" sz="22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Мессинийской</a:t>
            </a:r>
            <a:r>
              <a:rPr lang="ru-RU" sz="22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Амфиктионией к 200летию Греческой Революции. </a:t>
            </a:r>
            <a:r>
              <a:rPr lang="ru-RU" sz="22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Пилос</a:t>
            </a:r>
            <a:r>
              <a:rPr lang="en-US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200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Наварино</a:t>
            </a:r>
            <a:r>
              <a:rPr lang="ru-RU" sz="22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 июля</a:t>
            </a:r>
            <a:r>
              <a:rPr lang="ru-RU" sz="22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2021г.</a:t>
            </a:r>
            <a:endParaRPr lang="ru-RU" sz="2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96549" y="3274859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133" y="6049595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59" y="6245577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0CCA9294-ED57-9280-FE70-ABC01D5C1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147553"/>
            <a:ext cx="5202723" cy="390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F73F758-BA28-5CA9-2103-96A8F722C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925" y="2231368"/>
            <a:ext cx="26130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695C88E8-8267-8C16-1709-27A23137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872" y="2208539"/>
            <a:ext cx="26781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08309"/>
      </p:ext>
    </p:extLst>
  </p:cSld>
  <p:clrMapOvr>
    <a:masterClrMapping/>
  </p:clrMapOvr>
  <p:transition spd="slow" advTm="5000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Picture 280">
            <a:extLst>
              <a:ext uri="{FF2B5EF4-FFF2-40B4-BE49-F238E27FC236}">
                <a16:creationId xmlns:a16="http://schemas.microsoft.com/office/drawing/2014/main" id="{C21F8D15-4C58-A5D0-C403-96B82B15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9" y="260350"/>
            <a:ext cx="45720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68CF5F08-4C5F-4350-50C1-D01EB774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20" y="5311149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AFC162FE-EE8B-FC18-87ED-FD8ED60B2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011" y="5605043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E496C15F-5E1F-2196-3335-2AFE47CD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70" y="5284369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5" name="Picture 281">
            <a:extLst>
              <a:ext uri="{FF2B5EF4-FFF2-40B4-BE49-F238E27FC236}">
                <a16:creationId xmlns:a16="http://schemas.microsoft.com/office/drawing/2014/main" id="{604DBC05-1590-24AA-450D-B20AC2F9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313" y="70802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6" name="Picture 282">
            <a:extLst>
              <a:ext uri="{FF2B5EF4-FFF2-40B4-BE49-F238E27FC236}">
                <a16:creationId xmlns:a16="http://schemas.microsoft.com/office/drawing/2014/main" id="{05CB34C9-450D-472E-30DE-A79F3214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61" y="3263900"/>
            <a:ext cx="4697730" cy="352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7" name="Picture 283">
            <a:extLst>
              <a:ext uri="{FF2B5EF4-FFF2-40B4-BE49-F238E27FC236}">
                <a16:creationId xmlns:a16="http://schemas.microsoft.com/office/drawing/2014/main" id="{E13F35CB-33BE-DCF0-DDAA-7B2778AD0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1" y="3235716"/>
            <a:ext cx="43307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8" name="Picture 284">
            <a:extLst>
              <a:ext uri="{FF2B5EF4-FFF2-40B4-BE49-F238E27FC236}">
                <a16:creationId xmlns:a16="http://schemas.microsoft.com/office/drawing/2014/main" id="{4341E3F4-602B-F18E-B5BC-313F49B20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44" y="260350"/>
            <a:ext cx="45275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" name="Рисунок 288">
            <a:extLst>
              <a:ext uri="{FF2B5EF4-FFF2-40B4-BE49-F238E27FC236}">
                <a16:creationId xmlns:a16="http://schemas.microsoft.com/office/drawing/2014/main" id="{7E185A82-BE02-43D6-72C6-0FA66C15A0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920" y="6091912"/>
            <a:ext cx="2171560" cy="81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75427"/>
      </p:ext>
    </p:extLst>
  </p:cSld>
  <p:clrMapOvr>
    <a:masterClrMapping/>
  </p:clrMapOvr>
  <p:transition spd="slow" advTm="5000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68CF5F08-4C5F-4350-50C1-D01EB774A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516" y="5695606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AFC162FE-EE8B-FC18-87ED-FD8ED60B2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69" y="5925717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E496C15F-5E1F-2196-3335-2AFE47CD5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32" y="5695606"/>
            <a:ext cx="726091" cy="5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3211321-6D1B-C456-B90A-E5824EF2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9" y="117121"/>
            <a:ext cx="4252277" cy="313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18B8D330-103A-B680-21A8-AD3AD933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723" y="125411"/>
            <a:ext cx="4252277" cy="317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EBCF5567-AE63-9F18-E085-987EAB283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39" y="32505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843E975-49C5-3048-AA5F-0AEB9775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068" y="3552823"/>
            <a:ext cx="2324688" cy="310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D519F75-2FAA-76D9-3573-83486436D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283" y="117121"/>
            <a:ext cx="2585672" cy="344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72E0E7-574B-4F61-CE11-D85862EC6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19" y="5842660"/>
            <a:ext cx="2419379" cy="908462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C9999019-3E8B-7A91-EC1D-BADD5A20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79" y="3250569"/>
            <a:ext cx="4039870" cy="302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147633"/>
      </p:ext>
    </p:extLst>
  </p:cSld>
  <p:clrMapOvr>
    <a:masterClrMapping/>
  </p:clrMapOvr>
  <p:transition spd="slow" advTm="5000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Суббота, 28 августа 2021 г.,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Наварино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округ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Мессиния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(Греция). 14-я очередная конференция, отчетно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выборочное собрание - генеральная ассамблея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amfiktyonia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753152" y="4620100"/>
            <a:ext cx="21244473" cy="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D0F03637-FEB1-7348-9B4C-B4EE8D26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82" y="5830774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475FB2AE-DE2B-CAE1-E77E-65845399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36" y="1131381"/>
            <a:ext cx="6352013" cy="482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B2F8388-46D5-A874-1569-B1E3070D7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30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8433" name="Picture 1">
            <a:extLst>
              <a:ext uri="{FF2B5EF4-FFF2-40B4-BE49-F238E27FC236}">
                <a16:creationId xmlns:a16="http://schemas.microsoft.com/office/drawing/2014/main" id="{B8B762E9-44F2-92C7-6A8D-9A1E6C1F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49" y="1129256"/>
            <a:ext cx="4549941" cy="341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85541"/>
      </p:ext>
    </p:extLst>
  </p:cSld>
  <p:clrMapOvr>
    <a:masterClrMapping/>
  </p:clrMapOvr>
  <p:transition spd="slow" advTm="50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Суббота, 28 августа 2021 г.,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Наварино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округ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Мессиния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(Греция). 14-я очередная конференция, отчетно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выборочное собрание - генеральная ассамблея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amfiktyonia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753152" y="4620100"/>
            <a:ext cx="21244473" cy="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D0F03637-FEB1-7348-9B4C-B4EE8D26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82" y="5830774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9F692C85-E4F4-D291-0A51-FAE3E1EA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8" y="1276086"/>
            <a:ext cx="5347066" cy="398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1566F0E4-DD60-5F10-CE42-0700A591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1276086"/>
            <a:ext cx="5318885" cy="398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87646"/>
      </p:ext>
    </p:extLst>
  </p:cSld>
  <p:clrMapOvr>
    <a:masterClrMapping/>
  </p:clrMapOvr>
  <p:transition spd="slow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7" descr="P10004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05" y="598528"/>
            <a:ext cx="3379815" cy="252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6" descr="P10004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16" y="598528"/>
            <a:ext cx="3357143" cy="252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3" descr="IMG_766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2" y="3712829"/>
            <a:ext cx="3035320" cy="224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2" descr="P10002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91" y="3712830"/>
            <a:ext cx="3005132" cy="224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1" descr="IMG_766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22" y="3712831"/>
            <a:ext cx="2984407" cy="224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93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357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29" y="62965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992329"/>
      </p:ext>
    </p:extLst>
  </p:cSld>
  <p:clrMapOvr>
    <a:masterClrMapping/>
  </p:clrMapOvr>
  <p:transition spd="slow" advTm="5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Суббота, 28 августа 2021 г.,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Наварино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округ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Мессиния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(Греция). 14-я очередная конференция, отчетно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выборочное собрание - генеральная ассамблея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amfiktyonia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 участии и с благословением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Митрополита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Мессинии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Хризостома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при участии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президента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Амфиктионии, мэра города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Каламаты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Танассиса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Василопулоса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при участии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мессинийцев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 всего мира. 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753152" y="4620100"/>
            <a:ext cx="21244473" cy="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D0F03637-FEB1-7348-9B4C-B4EE8D26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82" y="5830774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8ED92EF4-D1B1-1B64-0D49-310366166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82" y="1959085"/>
            <a:ext cx="5661354" cy="424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BC2DFFCC-470F-733C-E7BC-CEFA18465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110" y="1959085"/>
            <a:ext cx="5062115" cy="37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169291"/>
      </p:ext>
    </p:extLst>
  </p:cSld>
  <p:clrMapOvr>
    <a:masterClrMapping/>
  </p:clrMapOvr>
  <p:transition spd="slow" advTm="5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764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МОМЕНТ в ИСТОРИИ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 ОКТЯБРЯ 2021г. – «РУССКИЙ» ДЕНЬ ОФИЦИАЛЬНЫХ ТОРЖЕСТВ знаменитого НАВАРИНСКОГО СРАЖЕНИЯ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 ОТКРЫТИЕ и МОЛЕБЕН в восстановленной часовне Святого Николая, остров СФАКТИРИЯ, в память русским морякам. 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>
            <a:extLst>
              <a:ext uri="{FF2B5EF4-FFF2-40B4-BE49-F238E27FC236}">
                <a16:creationId xmlns:a16="http://schemas.microsoft.com/office/drawing/2014/main" id="{0A811190-CD24-F5A5-791C-4A432131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28" y="2143841"/>
            <a:ext cx="5083360" cy="381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3E2299D-3007-6F7D-6A7A-C1E0C166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98" y="2286917"/>
            <a:ext cx="431165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770810"/>
      </p:ext>
    </p:extLst>
  </p:cSld>
  <p:clrMapOvr>
    <a:masterClrMapping/>
  </p:clrMapOvr>
  <p:transition spd="slow" advTm="5000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5">
            <a:extLst>
              <a:ext uri="{FF2B5EF4-FFF2-40B4-BE49-F238E27FC236}">
                <a16:creationId xmlns:a16="http://schemas.microsoft.com/office/drawing/2014/main" id="{7A275937-1DB5-C07B-7EDD-4ECFC0A75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18" y="136739"/>
            <a:ext cx="7094966" cy="344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131F12C-B338-C842-0E07-5F5143AC2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684" y="0"/>
            <a:ext cx="3143208" cy="418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DA5D310D-491D-9AF7-ADCC-2257AFEB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60" y="3585681"/>
            <a:ext cx="2634109" cy="351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AA2BAE-BD06-4B9C-5379-053D8A970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2" y="6061880"/>
            <a:ext cx="2120194" cy="796120"/>
          </a:xfrm>
          <a:prstGeom prst="rect">
            <a:avLst/>
          </a:prstGeom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BCDE3B45-C413-7004-253D-9DF270C49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46" y="3585681"/>
            <a:ext cx="5104514" cy="38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538381"/>
      </p:ext>
    </p:extLst>
  </p:cSld>
  <p:clrMapOvr>
    <a:masterClrMapping/>
  </p:clrMapOvr>
  <p:transition spd="slow" advTm="5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B72AECA-4E8D-E733-0A6B-EB0272EB6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90" y="107473"/>
            <a:ext cx="2945508" cy="221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1A9356AB-FA2F-A0C2-9C56-2636937B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70" y="990173"/>
            <a:ext cx="1835850" cy="243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84161216-D15F-B350-D74D-F7D8F234E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238303"/>
            <a:ext cx="6326491" cy="632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715B886B-813A-ABD5-ACB1-C8B1BB528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78" y="3312102"/>
            <a:ext cx="4367247" cy="330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CCFF31-CFCE-7BFF-DAFA-89CB04A32A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418" y="6061880"/>
            <a:ext cx="2120194" cy="7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11686"/>
      </p:ext>
    </p:extLst>
  </p:cSld>
  <p:clrMapOvr>
    <a:masterClrMapping/>
  </p:clrMapOvr>
  <p:transition spd="slow" advTm="5000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 сентября 2021г. Завершение восстановительных работ русской церкви Святого Николая на острове </a:t>
            </a:r>
            <a:r>
              <a:rPr lang="ru-RU" sz="2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Сфактирия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(юг Греции, округ </a:t>
            </a:r>
            <a:r>
              <a:rPr lang="ru-RU" sz="2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Мессиниа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муниципалитет </a:t>
            </a:r>
            <a:r>
              <a:rPr lang="ru-RU" sz="2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Пилос-Наварино-Несторос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 память русским морякам, павшим на знаменитом </a:t>
            </a:r>
            <a:r>
              <a:rPr lang="ru-RU" sz="2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Наваринском</a:t>
            </a:r>
            <a:r>
              <a:rPr lang="ru-RU" sz="2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морском сражении (октябрь 1827г.), проливая свою кровь за освобождение греческого народа от многовекового османского ига. Проект Греческого Культурного Центра – ГКЦ и наших россиян-филэллинов.</a:t>
            </a:r>
            <a:endParaRPr lang="el-GR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959" y="626477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96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53" y="626477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DE40C8D-61A0-492D-0BDE-095ED601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03" y="2474181"/>
            <a:ext cx="2819907" cy="37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D7DA501-3D5C-E02E-BCAA-3AE6C649E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08" y="2562473"/>
            <a:ext cx="508635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41D181D7-1002-6CF7-8047-FB9CC941E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055" y="2474181"/>
            <a:ext cx="2482850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13573"/>
      </p:ext>
    </p:extLst>
  </p:cSld>
  <p:clrMapOvr>
    <a:masterClrMapping/>
  </p:clrMapOvr>
  <p:transition spd="slow" advTm="5000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6 августа  2021г. Растаможивание директором ГКЦ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Теодорой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Янници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груза (30 куб. метров леса) для восстановления русской церкви Святого Николая , город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Каламата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округ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Мессиния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Пелопоннес, Греция. Восстановительные работы начинаются!!!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959" y="626477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96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53" y="626477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B9A14F2-16B5-C962-F34F-2657FA9D7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87" y="1772134"/>
            <a:ext cx="4492636" cy="44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" name="Picture 1">
            <a:extLst>
              <a:ext uri="{FF2B5EF4-FFF2-40B4-BE49-F238E27FC236}">
                <a16:creationId xmlns:a16="http://schemas.microsoft.com/office/drawing/2014/main" id="{624E5092-F972-AC93-8350-597C4316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25" y="1985241"/>
            <a:ext cx="2819907" cy="37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DE40C8D-61A0-492D-0BDE-095ED601A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832" y="1985240"/>
            <a:ext cx="2819907" cy="37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461914"/>
      </p:ext>
    </p:extLst>
  </p:cSld>
  <p:clrMapOvr>
    <a:masterClrMapping/>
  </p:clrMapOvr>
  <p:transition spd="slow" advTm="5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2357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МОМЕНТ в ИСТОРИИ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 ОКТЯБРЯ 2021г. – «РУССКИЙ» ДЕНЬ ОФИЦИАЛЬНЫХ ТОРЖЕСТВ знаменитого НАВАРИНСКОГО СРАЖЕНИЯ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книги «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200 лет Греческой национально-освободительной революции 1821 года -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Наваринское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сражение в фондах Российской государственной библиотеки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Автор, составитель –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Теодора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Янници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директор Греческого Культурного Центра – ГКЦ,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к.и.н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., Музей </a:t>
            </a:r>
            <a:r>
              <a:rPr lang="ru-RU" sz="1800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 </a:t>
            </a:r>
            <a:r>
              <a:rPr lang="ru-RU" sz="1800" i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Циклитиры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(внутренний дворик),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(набережная, Музей находится радом с муниципалитетом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98" y="-21841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A88E7A41-0340-ACDE-0550-0E4030A2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483" y="2613197"/>
            <a:ext cx="2625844" cy="430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id="{6CE1F0A7-A65A-BEAC-D636-7FD60FB6B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59" y="2644604"/>
            <a:ext cx="47815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>
            <a:extLst>
              <a:ext uri="{FF2B5EF4-FFF2-40B4-BE49-F238E27FC236}">
                <a16:creationId xmlns:a16="http://schemas.microsoft.com/office/drawing/2014/main" id="{1F9A51E9-0700-032B-67FE-259E74DC3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7" y="2644604"/>
            <a:ext cx="4318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892661"/>
      </p:ext>
    </p:extLst>
  </p:cSld>
  <p:clrMapOvr>
    <a:masterClrMapping/>
  </p:clrMapOvr>
  <p:transition spd="slow" advTm="5000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269B6452-BB4A-56B3-E489-5E64C5EA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1" y="2733780"/>
            <a:ext cx="5259772" cy="335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EBD8CA3-CE43-5208-53D2-A9D21EE0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93" y="1378341"/>
            <a:ext cx="5937279" cy="333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186931"/>
      </p:ext>
    </p:extLst>
  </p:cSld>
  <p:clrMapOvr>
    <a:masterClrMapping/>
  </p:clrMapOvr>
  <p:transition spd="slow" advTm="500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275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МОМЕНТ в ИСТОРИИ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 ОКТЯБРЯ 2021г. – «РУССКИЙ» ДЕНЬ ОФИЦИАЛЬНЫХ ТОРЖЕСТВ знаменитого НАВАРИНСКОГО СРАЖЕНИЯ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Презентация книги «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200 лет Греческой национально-освободительной революции 1821 года -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Наваринское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сражение в фондах Российской государственной библиотеки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». Автор, составитель –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Теодора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Янници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директор Греческого Культурного Центра – ГКЦ,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к.и.н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Награждение ГКЦ -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ЕЩЕ ОДНА НАША НАГРАДА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- «</a:t>
            </a:r>
            <a:r>
              <a:rPr lang="ru-RU" sz="1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Достойно есть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» - «</a:t>
            </a:r>
            <a:r>
              <a:rPr lang="el-GR" sz="18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Τιμής Ένεκεν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». Встреча с президентом Греции и вручение книги!!!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98" y="-21841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72" y="631848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06" y="635104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17" y="635105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A76BAF63-4FF0-4946-0797-3E118D35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012153"/>
            <a:ext cx="43878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C012F7B9-515A-34FE-7015-E78B22EA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241" y="2825699"/>
            <a:ext cx="5022466" cy="376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485549"/>
      </p:ext>
    </p:extLst>
  </p:cSld>
  <p:clrMapOvr>
    <a:masterClrMapping/>
  </p:clrMapOvr>
  <p:transition spd="slow" advTm="5000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8966BDA-342A-A5E7-123B-534A0522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09" y="195209"/>
            <a:ext cx="5605358" cy="422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A13BC5EC-0E07-D040-E1BE-DF5B2AEE2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32" y="195209"/>
            <a:ext cx="5193960" cy="519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F22EBD-4B5C-C12C-8AF3-565950914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28" y="5866671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7685B933-A113-BFF4-DD1D-7CDFB5C4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42" y="5778956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8F3581AF-CE7C-CB41-657A-9E1D12E2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63" y="562378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6EFBB017-EFE4-D810-3F72-E7DF52A6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84" y="586667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299653"/>
      </p:ext>
    </p:extLst>
  </p:cSld>
  <p:clrMapOvr>
    <a:masterClrMapping/>
  </p:clrMapOvr>
  <p:transition spd="slow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9214" y="742646"/>
            <a:ext cx="10455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Постановка трагедии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Софокла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«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Антигона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»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амфитеатре средневекового замка города </a:t>
            </a:r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Каламаты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(2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августа 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201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г.</a:t>
            </a:r>
            <a:r>
              <a:rPr lang="el-GR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ru-RU" sz="2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098" name="Picture 2" descr="KKK_43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22" y="2048486"/>
            <a:ext cx="5283913" cy="35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KKK_449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946" y="2048484"/>
            <a:ext cx="5284939" cy="35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81" y="626534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56" y="626590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31" y="6265903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20033"/>
      </p:ext>
    </p:extLst>
  </p:cSld>
  <p:clrMapOvr>
    <a:masterClrMapping/>
  </p:clrMapOvr>
  <p:transition spd="slow" advTm="5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8DA50C2-1A7E-28B3-F2CA-124986B9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55" y="0"/>
            <a:ext cx="4479192" cy="333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54658CA-B30C-3BCD-76DA-4957A1599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15" y="3429000"/>
            <a:ext cx="2431551" cy="324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B8C76CA8-B2EF-7E4E-C8DD-CFE1DA14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8" y="3339101"/>
            <a:ext cx="4400391" cy="336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4E5FE4-BA80-5EEE-36BE-166267979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28" y="5866671"/>
            <a:ext cx="2120194" cy="796120"/>
          </a:xfrm>
          <a:prstGeom prst="rect">
            <a:avLst/>
          </a:prstGeom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0022CC8A-2803-999A-722A-2474CF2A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24" y="98227"/>
            <a:ext cx="4238998" cy="324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92098E44-712A-43C1-D22A-49AEA61A4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384" y="518486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8A11488C-3AC9-C42F-FDAE-C513A835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87" y="450304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9E816B38-C7DD-A46C-95D7-8B614CA9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382" y="504943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78464"/>
      </p:ext>
    </p:extLst>
  </p:cSld>
  <p:clrMapOvr>
    <a:masterClrMapping/>
  </p:clrMapOvr>
  <p:transition spd="slow" advTm="5000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069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МОМЕНТ в ИСТОРИИ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28 ИЮЛЯ 2022г. – Встреча представителей МЕСИНИЙСКОЙ	 АМФИКТИОНИИ  в городе КАЛАМАТЕ !!! ПОЛНЫЙ ПЕРЕД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665018" y="3253838"/>
            <a:ext cx="197925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73" y="600814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72" y="6318487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06" y="635104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17" y="635105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>
            <a:extLst>
              <a:ext uri="{FF2B5EF4-FFF2-40B4-BE49-F238E27FC236}">
                <a16:creationId xmlns:a16="http://schemas.microsoft.com/office/drawing/2014/main" id="{E0A16D5E-D7AA-E1E2-0DD8-810A31F0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561602"/>
            <a:ext cx="5998495" cy="338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A2AF09E-24C5-44AF-868C-D9BAB8DE2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775" y="15294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02EEAB6B-FDDC-3865-9307-B26322C72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6"/>
          <a:stretch>
            <a:fillRect/>
          </a:stretch>
        </p:blipFill>
        <p:spPr bwMode="auto">
          <a:xfrm>
            <a:off x="7095775" y="1506634"/>
            <a:ext cx="1993900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F3391015-AFDA-CD47-CC9F-046AC33C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75" y="1535844"/>
            <a:ext cx="30035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0674C8C3-6957-64DB-AF26-23503F8F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061" y="3293168"/>
            <a:ext cx="3141164" cy="177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83819"/>
      </p:ext>
    </p:extLst>
  </p:cSld>
  <p:clrMapOvr>
    <a:masterClrMapping/>
  </p:clrMapOvr>
  <p:transition spd="slow" advTm="5000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5">
            <a:extLst>
              <a:ext uri="{FF2B5EF4-FFF2-40B4-BE49-F238E27FC236}">
                <a16:creationId xmlns:a16="http://schemas.microsoft.com/office/drawing/2014/main" id="{74BBBB21-9998-AFF6-C563-7C0B7F252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0" y="0"/>
            <a:ext cx="9168601" cy="61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93080C-8704-6A93-CDF2-BEA3CABD95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59" y="5965054"/>
            <a:ext cx="2120194" cy="796120"/>
          </a:xfrm>
          <a:prstGeom prst="rect">
            <a:avLst/>
          </a:prstGeom>
        </p:spPr>
      </p:pic>
      <p:pic>
        <p:nvPicPr>
          <p:cNvPr id="3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D804F2F3-F0F9-4BE3-830E-D0A9EEFF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17" y="635105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BC9B0737-DAAD-F287-FCC3-88320561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45" y="634356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91C801D4-E26C-509F-2C91-87B239C5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20" y="627539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871978"/>
      </p:ext>
    </p:extLst>
  </p:cSld>
  <p:clrMapOvr>
    <a:masterClrMapping/>
  </p:clrMapOvr>
  <p:transition spd="slow" advTm="5000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6">
            <a:extLst>
              <a:ext uri="{FF2B5EF4-FFF2-40B4-BE49-F238E27FC236}">
                <a16:creationId xmlns:a16="http://schemas.microsoft.com/office/drawing/2014/main" id="{65177083-2F23-5861-C65E-E9A519C8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22" y="0"/>
            <a:ext cx="6621025" cy="66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C05F6E-7BDD-3998-0265-06F27660CD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75" y="6061880"/>
            <a:ext cx="2120194" cy="796120"/>
          </a:xfrm>
          <a:prstGeom prst="rect">
            <a:avLst/>
          </a:prstGeom>
        </p:spPr>
      </p:pic>
      <p:pic>
        <p:nvPicPr>
          <p:cNvPr id="3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359F3F71-D8EA-8936-2343-C6336211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913" y="6264359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FE192510-8106-7B7D-8E18-F656F426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092" y="6260408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4" descr="http://www.crossed-flag-pins.com/Friendship-Pins/Russia/Flag-Pins-Russia-Greece.jpg">
            <a:extLst>
              <a:ext uri="{FF2B5EF4-FFF2-40B4-BE49-F238E27FC236}">
                <a16:creationId xmlns:a16="http://schemas.microsoft.com/office/drawing/2014/main" id="{0E87BE29-BCF9-0137-87F3-E5FBD1801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167" y="6260408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AF228-E465-85D6-A4EF-CA31507C8511}"/>
              </a:ext>
            </a:extLst>
          </p:cNvPr>
          <p:cNvSpPr txBox="1"/>
          <p:nvPr/>
        </p:nvSpPr>
        <p:spPr>
          <a:xfrm>
            <a:off x="8513379" y="966952"/>
            <a:ext cx="2995449" cy="1855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26 ИЮЛЯ 2023г. – Встреча представителей МЕСИНИЙСКО	 АМФИКТИОНИИ  в городе КАЛАМАТЕ !!! ПОЛНЫЙ ПЕРЕД !!!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83776"/>
      </p:ext>
    </p:extLst>
  </p:cSld>
  <p:clrMapOvr>
    <a:masterClrMapping/>
  </p:clrMapOvr>
  <p:transition spd="slow" advTm="5000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7280" y="255757"/>
            <a:ext cx="108730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Суббота, 5 августа 2023 г.,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Наварино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Пилос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округ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Мессиния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(Греция). 15-я очередная конференция,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отчетно-выборочное собрание - генеральная ассамблея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Мессинийской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Амфиктионии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[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https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://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amfiktyonia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l-GR" sz="1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l-GR" sz="1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При участии и благословении 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Митрополита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Мессинии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Хризостома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 участии 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бывшего президента Греческой Республики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Прокописа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Павлопулоса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префекта Пелопоннеса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Панайотиса Никаса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l-GR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мэра г. </a:t>
            </a:r>
            <a:r>
              <a:rPr lang="ru-RU" sz="180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Каламаты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Танасиса</a:t>
            </a:r>
            <a:r>
              <a:rPr lang="ru-RU" sz="1800" b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b="1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Василопулоса</a:t>
            </a:r>
            <a:r>
              <a:rPr lang="el-GR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мессинийцев</a:t>
            </a: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 всего мира</a:t>
            </a:r>
            <a:endParaRPr lang="ru-RU" sz="2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 flipV="1">
            <a:off x="3753152" y="4620100"/>
            <a:ext cx="21244473" cy="5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212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67" y="6296584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D0F03637-FEB1-7348-9B4C-B4EE8D26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82" y="5830774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5">
            <a:extLst>
              <a:ext uri="{FF2B5EF4-FFF2-40B4-BE49-F238E27FC236}">
                <a16:creationId xmlns:a16="http://schemas.microsoft.com/office/drawing/2014/main" id="{FD8C3E24-470C-C0E8-7100-0FF31B002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88" y="2010083"/>
            <a:ext cx="5381270" cy="403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20">
            <a:extLst>
              <a:ext uri="{FF2B5EF4-FFF2-40B4-BE49-F238E27FC236}">
                <a16:creationId xmlns:a16="http://schemas.microsoft.com/office/drawing/2014/main" id="{BE2C98AA-A806-0685-5F26-B2EDA8F8A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18830" y="2809696"/>
            <a:ext cx="4339259" cy="324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062917"/>
      </p:ext>
    </p:extLst>
  </p:cSld>
  <p:clrMapOvr>
    <a:masterClrMapping/>
  </p:clrMapOvr>
  <p:transition spd="slow" advTm="5000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6">
            <a:extLst>
              <a:ext uri="{FF2B5EF4-FFF2-40B4-BE49-F238E27FC236}">
                <a16:creationId xmlns:a16="http://schemas.microsoft.com/office/drawing/2014/main" id="{5A95E38C-65C7-4AA0-C83E-35298C75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86" y="636016"/>
            <a:ext cx="5585967" cy="558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28">
            <a:extLst>
              <a:ext uri="{FF2B5EF4-FFF2-40B4-BE49-F238E27FC236}">
                <a16:creationId xmlns:a16="http://schemas.microsoft.com/office/drawing/2014/main" id="{43933D05-9CF7-AFFE-CEE7-56CB4DA8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8545" y="908050"/>
            <a:ext cx="680085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270167"/>
      </p:ext>
    </p:extLst>
  </p:cSld>
  <p:clrMapOvr>
    <a:masterClrMapping/>
  </p:clrMapOvr>
  <p:transition spd="slow" advTm="5000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3">
            <a:extLst>
              <a:ext uri="{FF2B5EF4-FFF2-40B4-BE49-F238E27FC236}">
                <a16:creationId xmlns:a16="http://schemas.microsoft.com/office/drawing/2014/main" id="{0E2B1CCD-B74F-1DA2-2436-AEDE2495B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29">
            <a:extLst>
              <a:ext uri="{FF2B5EF4-FFF2-40B4-BE49-F238E27FC236}">
                <a16:creationId xmlns:a16="http://schemas.microsoft.com/office/drawing/2014/main" id="{3F07873A-075F-107A-D10F-CB9D858C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53050" y="120015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118777"/>
      </p:ext>
    </p:extLst>
  </p:cSld>
  <p:clrMapOvr>
    <a:masterClrMapping/>
  </p:clrMapOvr>
  <p:transition spd="slow" advTm="5000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6">
            <a:extLst>
              <a:ext uri="{FF2B5EF4-FFF2-40B4-BE49-F238E27FC236}">
                <a16:creationId xmlns:a16="http://schemas.microsoft.com/office/drawing/2014/main" id="{E2335DF4-CE38-434B-6D7D-3EC01CAF2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7" y="668182"/>
            <a:ext cx="6283021" cy="471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44">
            <a:extLst>
              <a:ext uri="{FF2B5EF4-FFF2-40B4-BE49-F238E27FC236}">
                <a16:creationId xmlns:a16="http://schemas.microsoft.com/office/drawing/2014/main" id="{BB3D326D-986A-25D8-367D-D271D958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917" y="566630"/>
            <a:ext cx="4916559" cy="491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536534"/>
      </p:ext>
    </p:extLst>
  </p:cSld>
  <p:clrMapOvr>
    <a:masterClrMapping/>
  </p:clrMapOvr>
  <p:transition spd="slow" advTm="5000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33" y="5684335"/>
            <a:ext cx="2419379" cy="908462"/>
          </a:xfrm>
          <a:prstGeom prst="rect">
            <a:avLst/>
          </a:prstGeom>
        </p:spPr>
      </p:pic>
      <p:pic>
        <p:nvPicPr>
          <p:cNvPr id="1048" name="Рисунок 63" descr="1157_9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68" y="3122067"/>
            <a:ext cx="1224302" cy="1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4346370" y="3122066"/>
            <a:ext cx="154510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70" y="3122067"/>
            <a:ext cx="1523526" cy="12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63" descr="1157_9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896" y="3167785"/>
            <a:ext cx="1224302" cy="1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98" y="3197792"/>
            <a:ext cx="1523526" cy="12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Рисунок 63" descr="1157_9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724" y="3203158"/>
            <a:ext cx="1224302" cy="12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EB14A33-96EB-383E-00B7-1B8E3F31F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579" y="5618123"/>
            <a:ext cx="10445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689E85-8609-94F1-1533-E961836DF88F}"/>
              </a:ext>
            </a:extLst>
          </p:cNvPr>
          <p:cNvSpPr txBox="1"/>
          <p:nvPr/>
        </p:nvSpPr>
        <p:spPr>
          <a:xfrm>
            <a:off x="2764465" y="1272763"/>
            <a:ext cx="7783033" cy="1361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ВМЕСТЕ !!! МЫ – ЕДИНЫЙ МИР !!!</a:t>
            </a:r>
            <a:endParaRPr lang="el-G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 МЫ СИЛЬНЕЕ, МОЩНЕЕ, ВМЕСТЕ мы ДУХОВНО БОГАЧЕ и, на самом деле, СЧАСТЛИВЫ !!!</a:t>
            </a:r>
            <a:endParaRPr lang="el-G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869903"/>
      </p:ext>
    </p:extLst>
  </p:cSld>
  <p:clrMapOvr>
    <a:masterClrMapping/>
  </p:clrMapOvr>
  <p:transition spd="slow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3" descr="http://www.kalamata.gr/images/arthra/2014/08/04-4142/small/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357" y="1522822"/>
            <a:ext cx="3717828" cy="27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15192725_926251377509412_5136468386807733365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11" y="1543912"/>
            <a:ext cx="4180169" cy="276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66877"/>
            <a:ext cx="2120194" cy="796120"/>
          </a:xfrm>
          <a:prstGeom prst="rect">
            <a:avLst/>
          </a:prstGeom>
        </p:spPr>
      </p:pic>
      <p:pic>
        <p:nvPicPr>
          <p:cNvPr id="5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625" y="627722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700" y="6277778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775" y="6277221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002" y="0"/>
            <a:ext cx="11621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hlinkClick r:id="rId6"/>
              </a:rPr>
              <a:t>http://www.kalamata.gr/enimerosi/nea/4142-enthousiase-to-koino-i-antigoni-apo-to-luna-theatre-tis-mosxas.html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4361" y="324894"/>
            <a:ext cx="10613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u="sng" kern="1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Отзыв греческой прессы</a:t>
            </a:r>
            <a:r>
              <a:rPr lang="en-US" sz="2400" i="1" u="sng" kern="1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sz="2400" kern="1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400" kern="18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Постановка спектакля «Антигона», которая состоялась в Московском Театре «Луны», произвела огромное впечатление на зрителей и не оставила никого равнодушным. </a:t>
            </a:r>
            <a:endParaRPr lang="ru-RU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8784" y="4478973"/>
            <a:ext cx="10592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Постановка древней трагедии в которой отсутствует танец? Постановка трагедии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Софокла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«Антигона» была представлена без танца, в основном на русском языке, зрители, посетившие постановку в амфитеатре средневекового замка города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Каламаты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 августа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2014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г., были воодушевлены. 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9743337"/>
      </p:ext>
    </p:extLst>
  </p:cSld>
  <p:clrMapOvr>
    <a:masterClrMapping/>
  </p:clrMapOvr>
  <p:transition spd="slow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Рисунок 11" descr="parastasi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9" y="206643"/>
            <a:ext cx="4496976" cy="338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12" descr="parastasi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35" y="206643"/>
            <a:ext cx="45148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0" descr="parastasi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167" y="3781116"/>
            <a:ext cx="3339751" cy="250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  <p:pic>
        <p:nvPicPr>
          <p:cNvPr id="6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60" y="635483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508" y="635306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984" y="6353062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815814"/>
      </p:ext>
    </p:extLst>
  </p:cSld>
  <p:clrMapOvr>
    <a:masterClrMapping/>
  </p:clrMapOvr>
  <p:transition spd="slow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9" descr="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2" y="123514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Рисунок 8" descr="kosm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55" y="123514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7" descr="k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2" y="3258599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6" descr="k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55" y="3258599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5" descr="parastas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88" y="123514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4" descr="parastasi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988" y="3258598"/>
            <a:ext cx="3779306" cy="302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55" y="6394240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57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4" descr="http://www.crossed-flag-pins.com/Friendship-Pins/Russia/Flag-Pins-Russia-Gree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559" y="6372225"/>
            <a:ext cx="60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670463"/>
      </p:ext>
    </p:extLst>
  </p:cSld>
  <p:clrMapOvr>
    <a:masterClrMapping/>
  </p:clrMapOvr>
  <p:transition spd="slow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 descr="parastas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2" y="0"/>
            <a:ext cx="4176685" cy="334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2" descr="parastasi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02" y="0"/>
            <a:ext cx="4199102" cy="335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" descr="parastasi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2" y="3451965"/>
            <a:ext cx="4176685" cy="332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1" descr="http://www.eleftheriaonline.gr/images/2014/aygoustos/antigoni/a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02" y="3537595"/>
            <a:ext cx="4199102" cy="315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804" y="5955002"/>
            <a:ext cx="2120194" cy="79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70386"/>
      </p:ext>
    </p:extLst>
  </p:cSld>
  <p:clrMapOvr>
    <a:masterClrMapping/>
  </p:clrMapOvr>
  <p:transition spd="slow" advTm="5000">
    <p:wipe/>
  </p:transition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3094</TotalTime>
  <Words>1388</Words>
  <Application>Microsoft Office PowerPoint</Application>
  <PresentationFormat>Широкоэкранный</PresentationFormat>
  <Paragraphs>74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Arial</vt:lpstr>
      <vt:lpstr>Calibri</vt:lpstr>
      <vt:lpstr>Century Gothic</vt:lpstr>
      <vt:lpstr>Symbol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греко-российской конференции «Греко-Российские отношения: Экономика, Торговля, Инвестиции и Деловое партнерство»,  г. Каламата (округ Мессиния), 9 марта 2019 г.       </vt:lpstr>
      <vt:lpstr>Презентация PowerPoint</vt:lpstr>
      <vt:lpstr>Участие в V-ой Международной конференции «Культурное наследие и устойчивое развитие», Фонд Маниатакион в г. Корони (округ Мессиния), 18 июля 2019 г.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Владимир Беспалов</cp:lastModifiedBy>
  <cp:revision>174</cp:revision>
  <dcterms:created xsi:type="dcterms:W3CDTF">2019-03-06T12:35:03Z</dcterms:created>
  <dcterms:modified xsi:type="dcterms:W3CDTF">2023-08-08T11:01:34Z</dcterms:modified>
</cp:coreProperties>
</file>