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49"/>
  </p:notesMasterIdLst>
  <p:sldIdLst>
    <p:sldId id="362" r:id="rId2"/>
    <p:sldId id="363" r:id="rId3"/>
    <p:sldId id="371" r:id="rId4"/>
    <p:sldId id="370" r:id="rId5"/>
    <p:sldId id="373" r:id="rId6"/>
    <p:sldId id="369" r:id="rId7"/>
    <p:sldId id="390" r:id="rId8"/>
    <p:sldId id="391" r:id="rId9"/>
    <p:sldId id="372" r:id="rId10"/>
    <p:sldId id="364" r:id="rId11"/>
    <p:sldId id="368" r:id="rId12"/>
    <p:sldId id="366" r:id="rId13"/>
    <p:sldId id="365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388" r:id="rId26"/>
    <p:sldId id="389" r:id="rId27"/>
    <p:sldId id="387" r:id="rId28"/>
    <p:sldId id="256" r:id="rId29"/>
    <p:sldId id="261" r:id="rId30"/>
    <p:sldId id="262" r:id="rId31"/>
    <p:sldId id="263" r:id="rId32"/>
    <p:sldId id="359" r:id="rId33"/>
    <p:sldId id="264" r:id="rId34"/>
    <p:sldId id="265" r:id="rId35"/>
    <p:sldId id="266" r:id="rId36"/>
    <p:sldId id="267" r:id="rId37"/>
    <p:sldId id="303" r:id="rId38"/>
    <p:sldId id="304" r:id="rId39"/>
    <p:sldId id="386" r:id="rId40"/>
    <p:sldId id="268" r:id="rId41"/>
    <p:sldId id="302" r:id="rId42"/>
    <p:sldId id="269" r:id="rId43"/>
    <p:sldId id="270" r:id="rId44"/>
    <p:sldId id="271" r:id="rId45"/>
    <p:sldId id="360" r:id="rId46"/>
    <p:sldId id="361" r:id="rId47"/>
    <p:sldId id="276" r:id="rId4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7"/>
  </p:normalViewPr>
  <p:slideViewPr>
    <p:cSldViewPr snapToGrid="0">
      <p:cViewPr varScale="1">
        <p:scale>
          <a:sx n="61" d="100"/>
          <a:sy n="61" d="100"/>
        </p:scale>
        <p:origin x="2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B3BEA-7D25-4542-A41D-930B80B1C6F5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3A184-0DE6-435D-B339-38BDFA78B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539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3A184-0DE6-435D-B339-38BDFA78B07B}" type="slidenum">
              <a:rPr lang="ru-RU" smtClean="0"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3A184-0DE6-435D-B339-38BDFA78B07B}" type="slidenum">
              <a:rPr lang="ru-RU" smtClean="0"/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99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30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43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482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12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43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57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52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31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05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6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30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6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00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81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7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F8F4-6340-493D-AE2D-04B0A4887FCE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3ACF-2849-48FB-97EC-8DBEAB80C3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38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594F8F4-6340-493D-AE2D-04B0A4887FCE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13ACF-2849-48FB-97EC-8DBEAB80C3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40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.crossed-flag-pins.com/Friendship-Pins/Russia/Flag-Pins-Russia-Greece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hyperlink" Target="http://www.hecucenter.ru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hyperlink" Target="https://www.facebook.com/foto.moor.bianca/?__tn__=K-R&amp;eid=ARDFzKOuTw7-a-RSf1HN6RbTZO2L40sPCmSMVzvNGmos7GRYJehDCAS27kf4jvOl9jSjTOojWJmnRigB&amp;fref=mentions&amp;__xts__%5b0%5d=68.ARDS6ObMMBCIjn4-G62kCYV1OzXeOofzL2M04wyicwFTZUkLKEciLb3YVY1aTl1RpHG_Lefy5ke3Zh7ceEv0eFm-tJ5NcgQz6D_py5MqxGBN2xN-ppAbCIP9gYhYGuHgaK-K_VRLNlf38D3ojwzr4qkOto-w63MMXHIxlPZwHR9n3wL6Ct57Jro2M7TlrQQUMMAkjNQDBqEwWUzj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crossed-flag-pins.com/Friendship-Pins/Russia/Flag-Pins-Russia-Greece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7FCFE9-4AC0-4213-992F-54BC61C31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159809" cy="4596802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ГРЕЧЕСКАЯ ЛИТЕРАТУРА в РОССИИ. ПРЕЗЕНТАЦИЯ ИЗДАННЫХ ПРОИЗВЕДЕНИЙ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0572AB-580C-40EC-A960-131C9766B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endParaRPr lang="ru-RU" dirty="0"/>
          </a:p>
          <a:p>
            <a:r>
              <a:rPr lang="el-GR" sz="4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ΕΛΛΗΝΙΚΗ ΛΟΓΟΤΕΧΝΙΑ ΣΤΗ ΡΩΣΙΑ – ΠΑΡΟΥΣΙΑΣΗ ΕΚΔΟΣΕΩΝ</a:t>
            </a:r>
            <a:endParaRPr lang="ru-RU" sz="4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4200" b="1" dirty="0">
                <a:solidFill>
                  <a:srgbClr val="0000FF"/>
                </a:solidFill>
              </a:rPr>
              <a:t> </a:t>
            </a:r>
            <a:endParaRPr lang="ru-RU" sz="4200" b="1" dirty="0">
              <a:solidFill>
                <a:srgbClr val="0000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71187-1CF2-4293-B313-5957A3F89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207" y="5438198"/>
            <a:ext cx="1241466" cy="99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406B1F8-CD62-4877-97DB-F04472F80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741" y="5438199"/>
            <a:ext cx="1241466" cy="99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0C065F16-BA47-4E39-A4BA-25E32A9A1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275" y="5408346"/>
            <a:ext cx="1241466" cy="99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05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41D62E-4376-4982-8681-6AEB77A42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73B131B-B5C0-433D-9B65-0B7D22D85A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78" y="61219"/>
            <a:ext cx="4265282" cy="6842226"/>
          </a:xfrm>
        </p:spPr>
      </p:pic>
      <p:pic>
        <p:nvPicPr>
          <p:cNvPr id="8" name="Объект 4">
            <a:extLst>
              <a:ext uri="{FF2B5EF4-FFF2-40B4-BE49-F238E27FC236}">
                <a16:creationId xmlns:a16="http://schemas.microsoft.com/office/drawing/2014/main" id="{CB32A025-9469-4DB1-BCBE-9618AAD56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60" y="114551"/>
            <a:ext cx="4788032" cy="673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5A7A12-A5CE-45C7-A820-B3DEB0665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1D3381B-E689-4C3E-83DA-5319136B9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50" y="0"/>
            <a:ext cx="5226369" cy="6968493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CF4F50-8DA2-46B2-80DE-76E037A51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19" y="0"/>
            <a:ext cx="4833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5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90AD7-99ED-4FE2-BDBA-3D1460DF1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Костас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Тахцис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Κώστας </a:t>
            </a:r>
            <a:r>
              <a:rPr lang="el-GR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Ταχτσής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2C0821C-5421-478C-9BC4-79B6C51200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63" y="1429000"/>
            <a:ext cx="3346309" cy="527025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6E94A5-ADD6-46E1-905C-A99EC7725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2" y="1429000"/>
            <a:ext cx="4573168" cy="527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9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62AAF-B78B-4E23-B35C-B199EF916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0B59A2A-BAB2-4D34-9ABD-F13117012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040" y="377774"/>
            <a:ext cx="4860169" cy="6480226"/>
          </a:xfrm>
        </p:spPr>
      </p:pic>
    </p:spTree>
    <p:extLst>
      <p:ext uri="{BB962C8B-B14F-4D97-AF65-F5344CB8AC3E}">
        <p14:creationId xmlns:p14="http://schemas.microsoft.com/office/powerpoint/2010/main" val="286917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58DF3-65DB-423E-90E3-4DD302DB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47040"/>
            <a:ext cx="10082849" cy="1406208"/>
          </a:xfrm>
        </p:spPr>
        <p:txBody>
          <a:bodyPr/>
          <a:lstStyle/>
          <a:p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Менис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Кумандареас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l-GR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Μένης</a:t>
            </a:r>
            <a:r>
              <a:rPr lang="el-GR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Κουμανταρέας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876C507-E191-407B-9ACA-3C466139A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258941"/>
            <a:ext cx="3511048" cy="559905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E23541-B839-4C1B-9CB0-707E5C7C2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159" y="1589770"/>
            <a:ext cx="6937561" cy="526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0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57F4B-768A-47CB-B03C-C4C025293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F79266D-2342-4174-94BB-709DC6556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51" y="154727"/>
            <a:ext cx="4911409" cy="6548546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B06997-EF63-40D0-ACBE-4D5166F820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7520" y="154727"/>
            <a:ext cx="4282880" cy="662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6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7B0E1F-E09E-46DD-93B5-35D6219A7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Димитрис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Ноллас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l-GR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Δημήτρης </a:t>
            </a:r>
            <a:r>
              <a:rPr lang="el-GR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Νόλλας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E60DBE8-20D2-4B6B-9C31-2400903B0C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46" y="1104419"/>
            <a:ext cx="3604514" cy="548547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4F797F-9F01-490D-BB98-C63EC3114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360" y="1180272"/>
            <a:ext cx="7660640" cy="505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4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0CE37A-2FBE-4234-B428-7EF9C9B1D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AEC4F01-925E-4EC5-A7A4-D5F404B01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98" y="193622"/>
            <a:ext cx="4998283" cy="666437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17FCEE-B3BE-4575-A3E2-281A2F6A0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718" y="193622"/>
            <a:ext cx="44515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1A75CB-6DEC-489C-A4CA-983A99674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Павлос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Матесис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l-GR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Παύλος </a:t>
            </a:r>
            <a:r>
              <a:rPr lang="el-GR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Μάτεσης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45281610-CF7D-4AA0-B2B9-D36AD6F62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06" y="1243803"/>
            <a:ext cx="3664713" cy="5161479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D88FD0-C988-4578-8207-E8FD60266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19" y="1591078"/>
            <a:ext cx="6292944" cy="461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6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EA0D3-4833-4516-81EA-48C915DC0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21D7D76-5EEE-4AC6-8197-E06DA0263E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14288"/>
            <a:ext cx="4663440" cy="6923047"/>
          </a:xfrm>
        </p:spPr>
      </p:pic>
    </p:spTree>
    <p:extLst>
      <p:ext uri="{BB962C8B-B14F-4D97-AF65-F5344CB8AC3E}">
        <p14:creationId xmlns:p14="http://schemas.microsoft.com/office/powerpoint/2010/main" val="201508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44A85-1C51-4ED9-AE0F-FA90DF58E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1532973-89A0-4103-8B30-C014BF54C3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2" y="452717"/>
            <a:ext cx="4389574" cy="637180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A338C6-317F-47E6-ABC5-4A74AA34A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684" y="410882"/>
            <a:ext cx="4311515" cy="641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6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EA0D3-4833-4516-81EA-48C915DC0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Димосфенис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Папамаркос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l-GR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Δημοσθένης </a:t>
            </a:r>
            <a:r>
              <a:rPr lang="el-GR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Παπαμάρκος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04B8816-6064-44E4-9991-6D9D2974F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2" y="1402818"/>
            <a:ext cx="5358412" cy="514463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5B5ECC-171A-4608-9097-1AB68B847B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10" y="1853247"/>
            <a:ext cx="4046311" cy="480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1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0">
        <p:split orient="vert"/>
      </p:transition>
    </mc:Choice>
    <mc:Fallback>
      <p:transition spd="slow" advClick="0" advTm="15000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EA0D3-4833-4516-81EA-48C915DC0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A01B2F2-8728-4A0F-8595-FE6E4EFBB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037" y="-155205"/>
            <a:ext cx="5160843" cy="6881125"/>
          </a:xfrm>
        </p:spPr>
      </p:pic>
    </p:spTree>
    <p:extLst>
      <p:ext uri="{BB962C8B-B14F-4D97-AF65-F5344CB8AC3E}">
        <p14:creationId xmlns:p14="http://schemas.microsoft.com/office/powerpoint/2010/main" val="1867239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0">
        <p:split orient="vert"/>
      </p:transition>
    </mc:Choice>
    <mc:Fallback>
      <p:transition spd="slow" advClick="0" advTm="15000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EA0D3-4833-4516-81EA-48C915DC0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Епаминондас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Х.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Гонатас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Επαμεινώνδας Χ. Γονατάς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0918D07-2F41-442B-BBFA-771B41CEB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798683"/>
            <a:ext cx="3651569" cy="505931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64AF11-B9C3-4379-AB0F-41A0B4ABD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0" y="1795944"/>
            <a:ext cx="7018337" cy="506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29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0">
        <p:split orient="vert"/>
      </p:transition>
    </mc:Choice>
    <mc:Fallback>
      <p:transition spd="slow" advClick="0" advTm="15000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89BEC-5461-47D2-AF3B-72A2B294B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7A5F87D-AF5B-4A32-9B84-F985CA71B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738" y="452718"/>
            <a:ext cx="4891822" cy="6522430"/>
          </a:xfrm>
        </p:spPr>
      </p:pic>
    </p:spTree>
    <p:extLst>
      <p:ext uri="{BB962C8B-B14F-4D97-AF65-F5344CB8AC3E}">
        <p14:creationId xmlns:p14="http://schemas.microsoft.com/office/powerpoint/2010/main" val="343327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82F5B4-CB04-490B-AEC0-5934AC95E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Христос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Иконому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l-GR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Χρήστος Οικονόμου</a:t>
            </a:r>
            <a:r>
              <a:rPr lang="ru-RU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2B343F8-B427-4EFA-8585-B2355698FE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20" y="1790152"/>
            <a:ext cx="5378769" cy="517153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D9394C-52FC-47FF-BFD5-FC936F385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68" y="1305383"/>
            <a:ext cx="5750560" cy="574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6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5C6B6-0FE3-49A9-8641-40C480AA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9205F2C-E1D8-4A64-BC7B-7814CB942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041" y="749336"/>
            <a:ext cx="4393248" cy="6108664"/>
          </a:xfrm>
        </p:spPr>
      </p:pic>
    </p:spTree>
    <p:extLst>
      <p:ext uri="{BB962C8B-B14F-4D97-AF65-F5344CB8AC3E}">
        <p14:creationId xmlns:p14="http://schemas.microsoft.com/office/powerpoint/2010/main" val="268813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BCE18-8C03-4E55-A76A-10A1F8A1C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Никос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Хулиарас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Νίκος Χουλιάρας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18FE327-6E8D-4357-A9D5-D67E56A9E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4630"/>
            <a:ext cx="5942743" cy="427480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55A12A-A2F0-47B5-A63B-211C31137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03" y="1404630"/>
            <a:ext cx="5706382" cy="419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4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E08AC-1134-4BA5-893D-3884EFC9C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1A725BB-935E-441E-AC16-E7B32BD9D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128747"/>
            <a:ext cx="4805680" cy="6830853"/>
          </a:xfrm>
        </p:spPr>
      </p:pic>
    </p:spTree>
    <p:extLst>
      <p:ext uri="{BB962C8B-B14F-4D97-AF65-F5344CB8AC3E}">
        <p14:creationId xmlns:p14="http://schemas.microsoft.com/office/powerpoint/2010/main" val="191774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91295" y="1067284"/>
            <a:ext cx="9547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ОБРАЗОВАТЕЛЬНО-ПРОСВЕТИТЕЛЬСКО-НАУЧНОЙ-ИЗДАТЕЛЬСКОЙ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ГРЕЧЕСКОГО КУЛЬТУРНОГО ЦЕНТРА - ГКЦ</a:t>
            </a: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116" y="2998848"/>
            <a:ext cx="7690118" cy="288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03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9817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ИЗДАТЕЛЬСКАЯ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а/ Учебные пособия (5 изданий):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Учебник преподавателя греческого языка Белецкой И.Г. на курсах Греческого Культурного Центра «Новогреческий сегодня» - интенсивный курс (Декабрь, 2007 г.) и приложения к нему "Новогреческий сегодня. Практикум по грамматике" (2010 г.)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2794" y="1256844"/>
            <a:ext cx="7091621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Издательская деятельность Греческого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Культурного </a:t>
            </a:r>
            <a:r>
              <a:rPr lang="ru-RU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Центра-ГКЦ</a:t>
            </a:r>
            <a:endParaRPr lang="ru-RU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IMAGE0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3631" y="4057649"/>
            <a:ext cx="14382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2820" y="4057649"/>
            <a:ext cx="1381303" cy="217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8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B9914-2D3A-4EDC-B121-57F604D0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13974CF-3C84-41CD-8249-F252ACBEB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-218392"/>
            <a:ext cx="5427869" cy="7444416"/>
          </a:xfrm>
        </p:spPr>
      </p:pic>
    </p:spTree>
    <p:extLst>
      <p:ext uri="{BB962C8B-B14F-4D97-AF65-F5344CB8AC3E}">
        <p14:creationId xmlns:p14="http://schemas.microsoft.com/office/powerpoint/2010/main" val="25666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340553" y="794802"/>
            <a:ext cx="8511022" cy="621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l-GR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по-прежнему продвигаем </a:t>
            </a:r>
            <a:r>
              <a:rPr kumimoji="0" lang="el-GR" alt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УНИКАЛЬНЫЕ обучающие детские пособия для детей 4-8 классов «Учебник Новогреческого языка часть 1 уровни Α0-Α1» «Учебник Новогреческого языка, часть 2 уровень A1»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«Учебник Новогреческого языка, часть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3» 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«Учебник Новогреческого языка, </a:t>
            </a:r>
            <a:r>
              <a:rPr lang="el-GR" altLang="ru-RU" sz="20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4»</a:t>
            </a:r>
            <a:r>
              <a:rPr lang="el-GR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l-GR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 авторством ведущего лингвиста-эллиниста </a:t>
            </a:r>
            <a:r>
              <a:rPr kumimoji="0" lang="el-GR" alt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Ирины Георгиевны Белецкой</a:t>
            </a:r>
            <a:r>
              <a:rPr kumimoji="0" lang="el-GR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Многие из Вас уже знакомы с ее учебником и практикумом по Новогреческому языку для взрослых</a:t>
            </a:r>
            <a:r>
              <a:rPr kumimoji="0" lang="el-GR" altLang="ru-RU" sz="20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«Новогреческий сегодня – Интенсивный курс»</a:t>
            </a:r>
            <a:r>
              <a:rPr kumimoji="0" lang="el-GR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 которым наши студенты с успехом проходят 3-х годичный курс греческого языка на наших курсах.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сегодняшний день существует крайне мало обучающих материалов по греческому языку для детей младших и средних классов, особенно с русскоязычными комментариями. Ирина Георгиевна постаралась в доступной форме преподнести тот грамматический и лексический материал, который необходимо знать детям, изучающим или желающим изучать греческий язык. Данные пособия предоставляют широкие возможности при подготовке к школе и совершенствовании языка для детей, которые уже учатся или собираются учиться в школах Греции.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с радостью и гордостью представляем данные пособия, поскольку знаем их неоценимый вклад в образовательной сфере.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2" name="Picture 2" descr="детские кни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024268"/>
            <a:ext cx="3069399" cy="306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44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849086" y="1170599"/>
            <a:ext cx="94869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рады сообщить вам о выходе новых</a:t>
            </a:r>
            <a:r>
              <a:rPr kumimoji="0" lang="ru-RU" altLang="ru-RU" sz="24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книг - продолжения (3-й и 4-й части) курса</a:t>
            </a:r>
            <a:r>
              <a:rPr kumimoji="0" lang="el-GR" alt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"Учебник новогреческого языка"</a:t>
            </a:r>
            <a:r>
              <a:rPr kumimoji="0" lang="el-GR" alt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ведущего эллиниста современности Ирины Георгиевны Белецкой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«Учебник новогреческого языка (часть 1, 2, 3, 4)» серия учебников нового учебно-методического курса, 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предназначенного для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русскоговорящих школьников, изучающих греческий язык как иностранный в школах или на курсах под руководством преподавателя. 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Несмотря на то, что учебник адресован детям и подросткам, его потенциальная целевая аудитория выходит за пределы указанной возрастной группы.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Данный учебник успешно прошел апробацию, в частности, на курсах ГКЦ и доказал свою эффективность в работе со взрослыми слушателями. 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83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648855_det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6174" y="954798"/>
            <a:ext cx="3234396" cy="46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86" y="914291"/>
            <a:ext cx="3290074" cy="460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3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004" y="190005"/>
            <a:ext cx="8645235" cy="63651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б/ Научно-историческая литература (10 изданий):</a:t>
            </a:r>
          </a:p>
          <a:p>
            <a:pPr marL="0" indent="0">
              <a:buNone/>
            </a:pPr>
            <a:endParaRPr lang="ru-RU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Монография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Янниса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Николопулоса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«Греки и Россия (XVIII –XX вв.)» (Январь, 2007)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материалов Круглого стола с участием ведущих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неоэллинистов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«Россия и Греция: история и современность» (Май, 2008)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40239" y="1101054"/>
            <a:ext cx="1674421" cy="24140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07683" y="4013597"/>
            <a:ext cx="1625767" cy="233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878" y="629392"/>
            <a:ext cx="9942975" cy="5619008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страницы российской и греческой истории. Сборник статей. Серия «Историческая книга». Основу сборника составляют доклады российских и греческих историков и филологов-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неоэллинистов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были представлены на научных конференциях, проводившихся под эгидой  греческого культурного центра в 2007-2010 гг.: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Наваринское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сражение: 180 лет морской битве» (2007), «историческое наследие в культуре современной Греции» (2008) и «Россия и Греция: общие страницы истории» (2010).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Монография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к.и.н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Ю.Д. Квашнина «Греция в международных отношениях 1936-1941 гг.».  Книга посвящена исследованию места и роли Греции в системе международных отношений накануне и в начальный период Второй мировой войны. В монографии, написанной на основе широкого круга опубликованных источников и ранее не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изучавшихся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архивных материалов, рассматриваются такие вопросы как политика лавирования Греции в период диктатуры И.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Метаксаса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взаимоотношения со странами Балканской Антанты, проблемы советско-греческих отношений, причины поражения британско-греческих войск в апреле–мае 1941 г., подготовка британских экспедиционных войск к сражению за Крит, историческое значение участия Греции во Второй мировой войне.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9235" y="629392"/>
            <a:ext cx="1621677" cy="23593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99235" y="3258098"/>
            <a:ext cx="1621677" cy="242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5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419" y="1401288"/>
            <a:ext cx="7803181" cy="5456712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Греки Балаклавы и Севастополя. Москва, изд-во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Индрик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2013г.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директора ГКЦ Теодоры Янници с докладом на тему «Эллинизм 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филэллинизм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России:  прошлое, настоящее и будущее» в научной конференции «Современная Греция в мировой экономике и политике», проведенной Институтом Мировой Экономики и Международных Отношений (ИМЭМО) Российской Академии Наук (РАН), (Москва, 04 октября 2013г.).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471766"/>
            <a:ext cx="1647619" cy="28476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3166" y="3701305"/>
            <a:ext cx="1761905" cy="2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7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521" y="237507"/>
            <a:ext cx="3905395" cy="5678383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«Геноцид Греков Понта» – автор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Феофанис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Малкидис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предисловие Теодора Янници 2015г.,  Издательство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Эвксиниос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логос»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«Геноцид Греков (Фракия - Малая Азия- Понт)» – автор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Феофанис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Малкидис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предисловие Теодора Янници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7170" name="Picture 2" descr="Η ΓΕΝΟΚΤΟΝΙΑ ΤΩΝ ΕΛΛΗΝΩΝ (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8916" y="3595917"/>
            <a:ext cx="6457002" cy="293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Η ΓΕΝΟΚΤΟΝΙΑ ΤΩΝ ΕΛΛΗΝΩΝ TOY ΠONTO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8916" y="309591"/>
            <a:ext cx="6457002" cy="295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6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обложка - переделанная 2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307" y="1967485"/>
            <a:ext cx="5311980" cy="378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0426" y="1551100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случаю исполнения юбилейной даты – 190летия исторического сражения, официальные торжества в честь которого только-что завершились в легендарной бухте живописнейшего </a:t>
            </a:r>
            <a:r>
              <a:rPr lang="ru-RU" altLang="ru-RU" dirty="0" err="1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Наварино</a:t>
            </a:r>
            <a:r>
              <a:rPr lang="ru-RU" altLang="ru-RU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(античный </a:t>
            </a:r>
            <a:r>
              <a:rPr lang="ru-RU" altLang="ru-RU" i="1" dirty="0" err="1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Пилос</a:t>
            </a:r>
            <a:r>
              <a:rPr lang="ru-RU" altLang="ru-RU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altLang="ru-RU" b="1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Греческий Культурный Центр (ГКЦ)</a:t>
            </a:r>
            <a:r>
              <a:rPr lang="ru-RU" altLang="ru-RU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 нашими партнерами, </a:t>
            </a:r>
            <a:r>
              <a:rPr lang="ru-RU" altLang="ru-RU" b="1" dirty="0" err="1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Мессинийской</a:t>
            </a:r>
            <a:r>
              <a:rPr lang="ru-RU" altLang="ru-RU" b="1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Амфиктионией</a:t>
            </a:r>
            <a:r>
              <a:rPr lang="ru-RU" altLang="ru-RU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(*</a:t>
            </a:r>
            <a:r>
              <a:rPr lang="ru-RU" altLang="ru-RU" i="1" dirty="0" err="1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Наварино</a:t>
            </a:r>
            <a:r>
              <a:rPr lang="ru-RU" altLang="ru-RU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географически относится к округу </a:t>
            </a:r>
            <a:r>
              <a:rPr lang="ru-RU" altLang="ru-RU" i="1" dirty="0" err="1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Мессиниа</a:t>
            </a:r>
            <a:r>
              <a:rPr lang="ru-RU" altLang="ru-RU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принял непосредственное участие переизданием нашего двуязычного каталога «</a:t>
            </a:r>
            <a:r>
              <a:rPr lang="ru-RU" altLang="ru-RU" i="1" dirty="0" err="1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Наваринское</a:t>
            </a:r>
            <a:r>
              <a:rPr lang="ru-RU" altLang="ru-RU" i="1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сражение в Фондах Российской государственной библиотеки</a:t>
            </a:r>
            <a:r>
              <a:rPr lang="ru-RU" altLang="ru-RU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впервые выпущенного 10 лет назад, по случаю проведения в период с 23 по 30 октября 2007 года выставки и научной конференции в сердце Москвы, в Российской Государственной Библиотеке.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Предисловие к каталогу составил наш великий эллинист, недавно покинувший нас, профессор </a:t>
            </a:r>
            <a:r>
              <a:rPr lang="ru-RU" altLang="ru-RU" i="1" u="sng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Георгий Львович </a:t>
            </a:r>
            <a:r>
              <a:rPr lang="ru-RU" altLang="ru-RU" i="1" u="sng" dirty="0" err="1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Арш</a:t>
            </a:r>
            <a:r>
              <a:rPr lang="ru-RU" altLang="ru-RU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0426" y="261096"/>
            <a:ext cx="87441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57200">
              <a:spcBef>
                <a:spcPts val="1000"/>
              </a:spcBef>
              <a:buClr>
                <a:srgbClr val="F5A408"/>
              </a:buClr>
              <a:buSzPct val="80000"/>
              <a:buFont typeface="Wingdings 3" charset="2"/>
              <a:buChar char=""/>
            </a:pPr>
            <a:r>
              <a:rPr lang="ru-RU" altLang="ru-RU" sz="20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20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Наваринское</a:t>
            </a:r>
            <a:r>
              <a:rPr lang="ru-RU" altLang="ru-RU" sz="20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сражение в Фондах Российской государственной библиотеки»</a:t>
            </a:r>
            <a:r>
              <a:rPr lang="ru-RU" altLang="ru-RU" sz="20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5A408"/>
              </a:buClr>
              <a:buSzPct val="80000"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19-20 октября 2017 г., 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Пилос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Наварино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(Греция)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48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381" y="89908"/>
            <a:ext cx="10046525" cy="1518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57200">
              <a:spcBef>
                <a:spcPts val="1000"/>
              </a:spcBef>
              <a:buClr>
                <a:srgbClr val="F5A408"/>
              </a:buClr>
              <a:buSzPct val="80000"/>
              <a:buFont typeface="Wingdings 3" charset="2"/>
              <a:buChar char=""/>
            </a:pP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Переиздание недавно (сентябрь 2017г.) награжденной книги 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директора ГКЦ Феодоры </a:t>
            </a:r>
            <a:r>
              <a:rPr lang="ru-RU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Янници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«Греческий мир в конце XVIII– начале XX вв. по российским источникам (к вопросу об изучении самосознания греков)</a:t>
            </a:r>
            <a:r>
              <a:rPr lang="ru-RU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этот раз в виде билингвы; 2язычная книга, на русском и греческом языках, что соответствует и нашим педагогическим задачам при ГКЦ.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декабрь</a:t>
            </a:r>
            <a:r>
              <a:rPr lang="x-none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2017 г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Санкт Петербург, Москва</a:t>
            </a:r>
            <a:endParaRPr lang="ru-RU" sz="105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2081016"/>
            <a:ext cx="6685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algn="just">
              <a:spcAft>
                <a:spcPts val="600"/>
              </a:spcAft>
            </a:pP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Книга посвящена исследованию процесса формирования греческого национального самосознания на протяжении длительного периода времени – с конца 18 века до начала 20 века. Написанная на основе архивных материалов о деятельности греческой диаспоры на юге России и воспоминаний русских путешественников, посетивших Грецию, впервые изученных и веденных в научный оборот, монография исследует малоизученные проблемы становления греческой национальной идентичности, жизненный уклад греков, греческую ментальность, мировосприятие греческого населения, а также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взаимовосприятие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греков и русских, представление о Греции и о греках, сложившееся у русских путешественников.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746" y="1762868"/>
            <a:ext cx="5155614" cy="347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303" y="5774335"/>
            <a:ext cx="26098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63590" y="5379047"/>
            <a:ext cx="4403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>
                <a:solidFill>
                  <a:srgbClr val="0000CC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При любезной меценатской поддержке</a:t>
            </a:r>
            <a:endParaRPr lang="ru-RU" altLang="ru-RU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26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96EF1-D724-4FB2-91E5-363AEF9D6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200-летию Греческой революции (март 2021г.) – </a:t>
            </a:r>
            <a:r>
              <a:rPr lang="el-GR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 την ευκαιρία της επετείου των 200 ετών της Ελληνικής Επανάστασης (Μάρτιος 2021)</a:t>
            </a:r>
            <a:endParaRPr lang="ru-RU" sz="3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3EC62D-C1E7-4F87-8548-98726F66F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8025" y="7040880"/>
            <a:ext cx="5722456" cy="20536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EDF405-123C-49D9-8ED5-E45AEA7AD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81" y="1364848"/>
            <a:ext cx="4291482" cy="606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43C4E27A-DD7F-434C-A49C-3EB1E7D3E10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-1"/>
            <a:ext cx="595964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DA8E38F8-517B-4927-99A4-261A3F60F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60" y="1853248"/>
            <a:ext cx="3818221" cy="509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85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AF455-A545-4A27-80E1-4F4FD3C9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C48718C-DFA8-42AE-9CDE-8E531A260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01600"/>
            <a:ext cx="4594707" cy="706804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C8EB3F-FCA9-4414-BCE3-73917C8EC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87" y="101600"/>
            <a:ext cx="4689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8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016" y="1163782"/>
            <a:ext cx="6638306" cy="5694218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художественного романа современного греческого писателя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Мениса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Кумандареаса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«Футболка с номером девять» в переводе Т.В.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Кокуриной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2010г.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«Мифы и легенды Древней Греции» на двух языках – новый издательский проект ГКЦ, 2014г.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Переиздание исторического романа «Красная река» автор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Харис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Циркинидис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-октябрь 2015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40727" y="548634"/>
            <a:ext cx="38222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в/ Художественная литература (4 издания):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86689" y="733300"/>
            <a:ext cx="1477245" cy="22840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71607" y="2078182"/>
            <a:ext cx="2590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908966" y="31986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7756" y="2539185"/>
            <a:ext cx="2242793" cy="224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3231" y="4476997"/>
            <a:ext cx="1796922" cy="219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2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Обложка, в печать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701" y="2725387"/>
            <a:ext cx="4667003" cy="318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1677" y="1216300"/>
            <a:ext cx="10620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57200">
              <a:spcBef>
                <a:spcPts val="1000"/>
              </a:spcBef>
              <a:buClr>
                <a:srgbClr val="F5A408"/>
              </a:buClr>
              <a:buSzPct val="80000"/>
              <a:buFont typeface="Wingdings 3" charset="2"/>
              <a:buChar char=""/>
            </a:pPr>
            <a:r>
              <a:rPr lang="el-GR" altLang="ru-RU" sz="2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l-GR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Мифы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l-GR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легенды древней Греции. Сотворение Мира</a:t>
            </a:r>
            <a:r>
              <a:rPr lang="el-GR" altLang="ru-RU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l-GR" alt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Олега Ефимова</a:t>
            </a:r>
            <a:r>
              <a:rPr lang="el-GR" altLang="ru-RU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в сопровождении графических работ Елены Шипицовой. Пред</a:t>
            </a:r>
            <a:r>
              <a:rPr lang="ru-RU" altLang="ru-RU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l-GR" altLang="ru-RU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словие – Теодора Янници. Москва, январь 2017г. </a:t>
            </a:r>
            <a:endParaRPr lang="el-GR" alt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53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1" y="1004936"/>
            <a:ext cx="9654638" cy="574024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г/ </a:t>
            </a:r>
            <a:r>
              <a:rPr lang="ru-RU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Мемуаристика</a:t>
            </a:r>
            <a:r>
              <a:rPr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 издание):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воспоминаний великого эллиниста 20-го века, филолога-переводчика произведений греческих авторов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Кокуриной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Татьяны Васильевны под названием «Неинтересных людей в мире нет» (Май 2009 г.)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3742" y="2114918"/>
            <a:ext cx="3300023" cy="473382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E5BB09-729C-4DAE-9157-284EE36AC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848" y="2616708"/>
            <a:ext cx="5020716" cy="376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878" y="724395"/>
            <a:ext cx="11593646" cy="5902037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Каталоги к художественным выставкам «Прекрасное не требует доказательств», «Греция глазами российских художников», «Знакомьтесь: Московские греческие художники», «Вдохновение Эллады», книги к выставке-конференции.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книги-альбома Греческого культурного центра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Наваринское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сражение в Фондах Российской государственной библиотеки», Москва 2007 год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66424" y="240402"/>
            <a:ext cx="5604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 Художественные Альбомы, Каталоги (6 изданий):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1051" y="2048841"/>
            <a:ext cx="3552381" cy="1780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6549" y="2102398"/>
            <a:ext cx="1219048" cy="17333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29095" y="2102398"/>
            <a:ext cx="2171429" cy="17238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365" y="1728474"/>
            <a:ext cx="1540188" cy="21072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3934" y="2048841"/>
            <a:ext cx="1247619" cy="17238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14891" y="4434386"/>
            <a:ext cx="1638095" cy="2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1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879" y="1009404"/>
            <a:ext cx="6400800" cy="5238996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Печатный экземпляр первого «Живого электронного путеводителя по Греции (октябрь 2012 г.). Проект стартовал на интернет-портале mail.ru и проводится совместно с издательским домом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Альбука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поддержке Греческого культурного центра, Московского общества греков, компании RENTI TOURS, Центра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кинесиологии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Директор проекта – Лаптева Ольга.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лучших афоризмов Аркадия Давидовича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suis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Davidowitz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2015, Фонд Хованского, Греческий Культурный центр является официальным партнером данного издания и отвечает за его греческий компонент..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36219" y="441757"/>
            <a:ext cx="412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е/ Путеводители – разное (2 издания):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6100" y="1106077"/>
            <a:ext cx="1760084" cy="22783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44664" y="1070147"/>
            <a:ext cx="1776873" cy="23143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1898" y="3804069"/>
            <a:ext cx="1914286" cy="20761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36551" y="3804069"/>
            <a:ext cx="1942857" cy="2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7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928" y="1058390"/>
            <a:ext cx="8677893" cy="5238996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Детская сказка – книга для маленьких и взрослых читателей -</a:t>
            </a:r>
            <a:r>
              <a:rPr lang="el-G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Фиалка-Амазонка,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Миртя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l-G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l-G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Η </a:t>
            </a:r>
            <a:r>
              <a:rPr lang="el-GR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νεραϊδό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αμαζόνα Μυρτιά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 основу создания книга лежит задумка президента спортивного клуба города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Каламата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(южная Греция, округ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Мессиния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«</a:t>
            </a:r>
            <a:r>
              <a:rPr lang="el-G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AKRITAS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l-G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Петроса</a:t>
            </a:r>
            <a:r>
              <a:rPr lang="el-G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Пападопулоса</a:t>
            </a:r>
            <a:r>
              <a:rPr lang="el-G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отворить доброе дело в целях помочь юной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Мирто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Пападомихелаки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собрать средства для дальнейшего лечения и реабилитации, идея директора Греческого Культурного Центра – ГКЦ в Москве</a:t>
            </a:r>
            <a:r>
              <a:rPr lang="el-G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l-GR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hecucenter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l-GR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Теодоры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Янници</a:t>
            </a:r>
            <a:r>
              <a:rPr lang="el-G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предложить проект о написании книги о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Мирто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автору детских книг, детской писательнице</a:t>
            </a:r>
            <a:r>
              <a:rPr lang="el-G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Еве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Петропулу-Лиану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Успешный детский писатель Ева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Петропулу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Лиану откликнулась на этот призыв и, связавшись с семьей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Мирто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вдохновившись душевной силой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Мирто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написала книгу «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Фиалка-Амазонка,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Миртя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1514" y="441757"/>
            <a:ext cx="5130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ж/ Художественная литература для детей:</a:t>
            </a:r>
          </a:p>
          <a:p>
            <a:endParaRPr lang="ru-RU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50" descr="_экрана 2019-09-04 в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3139" y="1840577"/>
            <a:ext cx="2743200" cy="331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287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930" y="1058390"/>
            <a:ext cx="6923314" cy="523899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Еще один издательский проект, вышедший в свет при нашем содействии. В апреле 2019 года к нам в 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Греческий Культурный Центр – ГКЦ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обратился издатель 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Эдуард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Милокумов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 просьбой содействия в создании фото-кулинарной книги о Греции. Мы, со своей стороны, порекомендовали обратиться к владельцу и повару ресторана греческой кухни ПОРТО-МИКОНОС 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Елене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Яннулату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Стефаносу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Семердзидису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Издательство последовало нашей рекомендации. 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Елена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Стефанос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любезно приняли предложение о сотрудничестве, в результате чего в августе 2019 года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выпустилась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фото-кулинарная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книга под названием 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Орегано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лавр и оливковое масло. Виды с горы Олимп. Рецепты греческих богов."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издательства </a:t>
            </a:r>
            <a:r>
              <a:rPr lang="ru-RU" u="sng" dirty="0">
                <a:solidFill>
                  <a:srgbClr val="002060"/>
                </a:solidFill>
                <a:highlight>
                  <a:srgbClr val="3333FF"/>
                </a:highlight>
                <a:latin typeface="Times New Roman" pitchFamily="18" charset="0"/>
                <a:cs typeface="Times New Roman" pitchFamily="18" charset="0"/>
                <a:hlinkClick r:id="rId2"/>
              </a:rPr>
              <a:t>FMB</a:t>
            </a:r>
            <a:r>
              <a:rPr lang="ru-RU" dirty="0">
                <a:solidFill>
                  <a:srgbClr val="002060"/>
                </a:solidFill>
                <a:highlight>
                  <a:srgbClr val="3333FF"/>
                </a:highligh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1514" y="441757"/>
            <a:ext cx="5130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00581" y="277584"/>
            <a:ext cx="2590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Кулинарные издания:</a:t>
            </a:r>
          </a:p>
        </p:txBody>
      </p:sp>
      <p:pic>
        <p:nvPicPr>
          <p:cNvPr id="6" name="Рисунок 49" descr="_экрана 2019-09-04 в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2114" y="2035986"/>
            <a:ext cx="4505972" cy="226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287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8713" y="3152460"/>
            <a:ext cx="8434574" cy="31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9CADFA7-0FAA-E64F-B591-6F1F92DFDEBF}"/>
              </a:ext>
            </a:extLst>
          </p:cNvPr>
          <p:cNvSpPr/>
          <p:nvPr/>
        </p:nvSpPr>
        <p:spPr>
          <a:xfrm>
            <a:off x="1120347" y="1101670"/>
            <a:ext cx="9731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ВМЕСТЕ – МЫ ЕДИНЫЙ МИР!!!</a:t>
            </a:r>
            <a:endParaRPr lang="ru-RU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B9E91C5-3258-7746-BC4F-41ABB189F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159" y="2077734"/>
            <a:ext cx="166254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32F9BAF3-D66B-1849-9513-39CC50FD2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60" y="2077734"/>
            <a:ext cx="1241466" cy="99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026C3283-2EDB-3B4E-9737-DA23EABF6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77734"/>
            <a:ext cx="1241466" cy="99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D05E5DF0-2CF7-CC40-A7E8-0648EB733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040" y="2100593"/>
            <a:ext cx="1241466" cy="99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58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D058EE-7006-4854-8D4D-9A7D26424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Константинос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Кавафис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Κωνσταντίνος Καβάφης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E5E1BF0-0BD0-48CC-8FA0-4741F750E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" y="1795614"/>
            <a:ext cx="6627059" cy="486340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18DC0F-F565-4CE3-8388-A8E783736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941" y="1552073"/>
            <a:ext cx="3438948" cy="509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4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F43BE-ACE4-4AFD-862F-AB8950C00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6686BF2-762C-4000-BB8B-F2025C701B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21" y="0"/>
            <a:ext cx="4546195" cy="683769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A62EDA-C00D-4C09-951C-7206F1704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216" y="0"/>
            <a:ext cx="39878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2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6E82C-2F89-4B57-9D5E-14B8CE14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001569" cy="140053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Андреас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Эмбирикос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l-GR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Ανδρέας Εμπειρίκος 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C45105A-F44A-4216-B71C-50A822EC6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1948"/>
            <a:ext cx="6248401" cy="390525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8289F1-72B0-43A8-B0A5-26E4916C4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1880584"/>
            <a:ext cx="6476035" cy="362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1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53580E-AAD9-4F53-B81D-13ED4D0CD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1293378-337B-4EF9-BF07-6E940BC48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81" y="452718"/>
            <a:ext cx="4131328" cy="6895013"/>
          </a:xfrm>
        </p:spPr>
      </p:pic>
    </p:spTree>
    <p:extLst>
      <p:ext uri="{BB962C8B-B14F-4D97-AF65-F5344CB8AC3E}">
        <p14:creationId xmlns:p14="http://schemas.microsoft.com/office/powerpoint/2010/main" val="319881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CCFC6-51E4-4313-81B2-114EBD9F6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Одиссеас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Элитис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l-GR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Οδυσσέας Ελύτης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4C6E8DB-35B4-40B5-B5E2-B3539D267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2" y="1270000"/>
            <a:ext cx="5777267" cy="4135120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5DDC9D-D48C-4CC3-81C2-31E112010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369" y="2379165"/>
            <a:ext cx="6064898" cy="302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0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2798</TotalTime>
  <Words>1636</Words>
  <Application>Microsoft Office PowerPoint</Application>
  <PresentationFormat>Широкоэкранный</PresentationFormat>
  <Paragraphs>93</Paragraphs>
  <Slides>47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6" baseType="lpstr">
      <vt:lpstr>Arial</vt:lpstr>
      <vt:lpstr>Calibri</vt:lpstr>
      <vt:lpstr>Century Gothic</vt:lpstr>
      <vt:lpstr>Palatino Linotype</vt:lpstr>
      <vt:lpstr>Times New Roman</vt:lpstr>
      <vt:lpstr>Verdana</vt:lpstr>
      <vt:lpstr>Wingdings</vt:lpstr>
      <vt:lpstr>Wingdings 3</vt:lpstr>
      <vt:lpstr>Ион</vt:lpstr>
      <vt:lpstr>ГРЕЧЕСКАЯ ЛИТЕРАТУРА в РОССИИ. ПРЕЗЕНТАЦИЯ ИЗДАННЫХ ПРОИЗВЕДЕНИЙ </vt:lpstr>
      <vt:lpstr>Презентация PowerPoint</vt:lpstr>
      <vt:lpstr>Презентация PowerPoint</vt:lpstr>
      <vt:lpstr>Презентация PowerPoint</vt:lpstr>
      <vt:lpstr>Константинос Кавафис -Κωνσταντίνος Καβάφης</vt:lpstr>
      <vt:lpstr>Презентация PowerPoint</vt:lpstr>
      <vt:lpstr>Андреас Эмбирикос – Ανδρέας Εμπειρίκος </vt:lpstr>
      <vt:lpstr>Презентация PowerPoint</vt:lpstr>
      <vt:lpstr>Одиссеас Элитис – Οδυσσέας Ελύτης</vt:lpstr>
      <vt:lpstr>Презентация PowerPoint</vt:lpstr>
      <vt:lpstr>Презентация PowerPoint</vt:lpstr>
      <vt:lpstr>Костас Тахцис - Κώστας Ταχτσής</vt:lpstr>
      <vt:lpstr>Презентация PowerPoint</vt:lpstr>
      <vt:lpstr>Менис Кумандареас – Μένης Κουμανταρέας</vt:lpstr>
      <vt:lpstr>Презентация PowerPoint</vt:lpstr>
      <vt:lpstr>Димитрис Ноллас – Δημήτρης Νόλλας</vt:lpstr>
      <vt:lpstr>Презентация PowerPoint</vt:lpstr>
      <vt:lpstr>Павлос Матесис - Παύλος Μάτεσης</vt:lpstr>
      <vt:lpstr>Презентация PowerPoint</vt:lpstr>
      <vt:lpstr>Димосфенис Папамаркос – Δημοσθένης Παπαμάρκος</vt:lpstr>
      <vt:lpstr>Презентация PowerPoint</vt:lpstr>
      <vt:lpstr>Епаминондас Х. Гонатас - Επαμεινώνδας Χ. Γονατάς</vt:lpstr>
      <vt:lpstr>Презентация PowerPoint</vt:lpstr>
      <vt:lpstr>Христос Иконому – Χρήστος Οικονόμου </vt:lpstr>
      <vt:lpstr>Презентация PowerPoint</vt:lpstr>
      <vt:lpstr>Никос Хулиарас - Νίκος Χουλιάρας </vt:lpstr>
      <vt:lpstr>Презентация PowerPoint</vt:lpstr>
      <vt:lpstr>Презентация PowerPoint</vt:lpstr>
      <vt:lpstr>ИЗДАТЕЛЬСКАЯ ДЕЯТЕЛЬНОСТЬ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 200-летию Греческой революции (март 2021г.) – Με την ευκαιρία της επετείου των 200 ετών της Ελληνικής Επανάστασης (Μάρτιος 2021)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Владимир</cp:lastModifiedBy>
  <cp:revision>186</cp:revision>
  <dcterms:created xsi:type="dcterms:W3CDTF">2017-04-17T07:46:28Z</dcterms:created>
  <dcterms:modified xsi:type="dcterms:W3CDTF">2021-06-03T00:23:42Z</dcterms:modified>
</cp:coreProperties>
</file>