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5" roundtripDataSignature="AMtx7mhSUSwyCkPszcm2ytor+2736sj9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05328200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10532820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105328200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" name="Google Shape;45;p5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6" name="Google Shape;46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5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" name="Google Shape;53;p5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5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5" name="Google Shape;55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Феофан Грек и русские иконы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ru-RU"/>
              <a:t>Ю.Н. Бузыкина</a:t>
            </a:r>
            <a:endParaRPr/>
          </a:p>
        </p:txBody>
      </p:sp>
      <p:sp>
        <p:nvSpPr>
          <p:cNvPr descr="https://c1.staticflickr.com/1/709/22967136204_1c6b5786ae_b.jpg" id="90" name="Google Shape;90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азворот с фронтисписом, заставкой и инициалом" id="142" name="Google Shape;14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316961"/>
            <a:ext cx="7366265" cy="540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0"/>
          <p:cNvSpPr txBox="1"/>
          <p:nvPr/>
        </p:nvSpPr>
        <p:spPr>
          <a:xfrm>
            <a:off x="395536" y="116632"/>
            <a:ext cx="864096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Каноник из Кирилло-Белозерского монастыря. 1408 г.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Государственный Русский музей, Санкт-Петербург, Россия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Каноник [ДР. гр. 15]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graal.org.ua/images/stories/images/feofan5.jpg" id="148" name="Google Shape;1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9310" y="0"/>
            <a:ext cx="3944812" cy="590465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1"/>
          <p:cNvSpPr/>
          <p:nvPr/>
        </p:nvSpPr>
        <p:spPr>
          <a:xfrm>
            <a:off x="221830" y="213285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Богородица в храме Святого Стефана в Феодосии, вторая половина XIV века.</a:t>
            </a:r>
            <a:endParaRPr/>
          </a:p>
        </p:txBody>
      </p:sp>
      <p:sp>
        <p:nvSpPr>
          <p:cNvPr id="150" name="Google Shape;150;p11"/>
          <p:cNvSpPr txBox="1"/>
          <p:nvPr/>
        </p:nvSpPr>
        <p:spPr>
          <a:xfrm>
            <a:off x="251520" y="337634"/>
            <a:ext cx="232788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 и в Кафе…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47" y="3068960"/>
            <a:ext cx="4770165" cy="357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graal.org.ua/images/stories/images/feofan7.jpg" id="156" name="Google Shape;1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196752"/>
            <a:ext cx="8312224" cy="54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"/>
          <p:cNvSpPr/>
          <p:nvPr/>
        </p:nvSpPr>
        <p:spPr>
          <a:xfrm>
            <a:off x="4543804" y="1446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Фрагмент росписи храма Святого Стефана в Феодосии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"/>
          <p:cNvSpPr/>
          <p:nvPr/>
        </p:nvSpPr>
        <p:spPr>
          <a:xfrm>
            <a:off x="503064" y="260648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Неизвестный Святой, фреска из Храма св. Иоанна в Керчи</a:t>
            </a:r>
            <a:endParaRPr/>
          </a:p>
        </p:txBody>
      </p:sp>
      <p:pic>
        <p:nvPicPr>
          <p:cNvPr id="163" name="Google Shape;16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828770"/>
            <a:ext cx="7099895" cy="5768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05672"/>
            <a:ext cx="1740995" cy="223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24744"/>
            <a:ext cx="9144000" cy="546388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4"/>
          <p:cNvSpPr/>
          <p:nvPr/>
        </p:nvSpPr>
        <p:spPr>
          <a:xfrm>
            <a:off x="503064" y="260648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rPr>
              <a:t>Фрески на южном и северном столбах предалтарной арки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фрески церкви Иоанна Предтечи, Керчь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/>
          <p:nvPr/>
        </p:nvSpPr>
        <p:spPr>
          <a:xfrm>
            <a:off x="179512" y="260648"/>
            <a:ext cx="51017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…и в Велицѣм Новѣгороде…</a:t>
            </a:r>
            <a:endParaRPr/>
          </a:p>
        </p:txBody>
      </p:sp>
      <p:sp>
        <p:nvSpPr>
          <p:cNvPr id="176" name="Google Shape;176;p15"/>
          <p:cNvSpPr txBox="1"/>
          <p:nvPr/>
        </p:nvSpPr>
        <p:spPr>
          <a:xfrm>
            <a:off x="179512" y="1412776"/>
            <a:ext cx="890230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лето 6886 [1378] подписана бысть церковь Господа Бога и Спаса нашего Иисуса Христа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во имя боголепнаго Преображения повелением благороднаго и боголюбиваго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боярина Василиа Даниловича и со уличаны Ильины улицы. А подписал мастер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греченин Феофан при великом княжении Дмитриея Ивановича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при архиепископе Алексее Новгородском и Псковском.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(Новгородская Третья летопись)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/>
          <p:nvPr/>
        </p:nvSpPr>
        <p:spPr>
          <a:xfrm>
            <a:off x="179512" y="260648"/>
            <a:ext cx="4572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Г[оспод]и из небеси на землю призри оуслышати въздыханья окованых и разрешити с[ы]ны оумершьвеных: да проповедаеть имя Г[оспод]не в Сионе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(Пс. СI-20-22).</a:t>
            </a:r>
            <a:endParaRPr/>
          </a:p>
        </p:txBody>
      </p:sp>
      <p:pic>
        <p:nvPicPr>
          <p:cNvPr descr="Пантократор" id="182" name="Google Shape;1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9876" y="0"/>
            <a:ext cx="4624901" cy="645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ерафим" id="192" name="Google Shape;1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9952" y="109537"/>
            <a:ext cx="4890120" cy="673614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/>
          <p:nvPr/>
        </p:nvSpPr>
        <p:spPr>
          <a:xfrm>
            <a:off x="179512" y="548680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Серафим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куполе.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Мельхиседек" id="198" name="Google Shape;19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9894" y="130530"/>
            <a:ext cx="4866162" cy="6727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/>
          <p:nvPr/>
        </p:nvSpPr>
        <p:spPr>
          <a:xfrm>
            <a:off x="6761" y="332656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Праотец Мельхиседек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куполе.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/>
              <a:t>стереотип</a:t>
            </a:r>
            <a:endParaRPr/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5545"/>
            <a:ext cx="9144000" cy="428691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2555776" y="6198614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https://youtu.be/uEuBQywZvTU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раотец Сиф" id="204" name="Google Shape;20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7984" y="260647"/>
            <a:ext cx="4458072" cy="634160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0"/>
          <p:cNvSpPr/>
          <p:nvPr/>
        </p:nvSpPr>
        <p:spPr>
          <a:xfrm>
            <a:off x="1043608" y="692696"/>
            <a:ext cx="179279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Праотец Сиф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 куполе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Анфим Никомидийский" id="210" name="Google Shape;21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0457" y="260648"/>
            <a:ext cx="4495599" cy="619268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/>
          <p:nvPr/>
        </p:nvSpPr>
        <p:spPr>
          <a:xfrm>
            <a:off x="323528" y="476672"/>
            <a:ext cx="40669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Анфим Никомидийский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арке диаконника.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вященномученик Климент Анкирский" id="216" name="Google Shape;21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960" y="260648"/>
            <a:ext cx="4602088" cy="643141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2"/>
          <p:cNvSpPr/>
          <p:nvPr/>
        </p:nvSpPr>
        <p:spPr>
          <a:xfrm>
            <a:off x="13387" y="428827"/>
            <a:ext cx="4572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Священномученик Климент Анкирский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диаконнике.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Богоматерь из «Благовещения»" id="222" name="Google Shape;22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4738" y="282811"/>
            <a:ext cx="5114036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/>
          <p:nvPr/>
        </p:nvSpPr>
        <p:spPr>
          <a:xfrm>
            <a:off x="323528" y="282811"/>
            <a:ext cx="338437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Богоматерь из «Благовещения»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 западных гранях алтарных столпов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Иоанн Лествичник" id="228" name="Google Shape;22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9479" y="0"/>
            <a:ext cx="497858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/>
          <p:nvPr/>
        </p:nvSpPr>
        <p:spPr>
          <a:xfrm>
            <a:off x="395536" y="60349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Иоанн Лествичник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камере на хорах.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в. Акакий" id="234" name="Google Shape;23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7984" y="332656"/>
            <a:ext cx="4728072" cy="626469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/>
          <p:nvPr/>
        </p:nvSpPr>
        <p:spPr>
          <a:xfrm>
            <a:off x="0" y="357780"/>
            <a:ext cx="406794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Св. Акакий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Медальон в центре западной стены северной камеры на хорах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(«Троицкого придела»).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Макарий Египетский" id="240" name="Google Shape;2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0285" y="260648"/>
            <a:ext cx="4747779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6"/>
          <p:cNvSpPr/>
          <p:nvPr/>
        </p:nvSpPr>
        <p:spPr>
          <a:xfrm>
            <a:off x="28037" y="286999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Макарий Египетский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камере на хорах.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Столпники Симеон старший, Симеон младший Дивногорец, Алипий" id="246" name="Google Shape;24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5612" y="-84637"/>
            <a:ext cx="5058388" cy="694263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/>
          <p:nvPr/>
        </p:nvSpPr>
        <p:spPr>
          <a:xfrm>
            <a:off x="0" y="480776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Столпники Симеон старший, Симеон младший Дивногорец, Алипий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камере на хорах.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Троица" id="252" name="Google Shape;25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048" y="260648"/>
            <a:ext cx="3810000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/>
          <p:nvPr/>
        </p:nvSpPr>
        <p:spPr>
          <a:xfrm>
            <a:off x="323528" y="54868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Троица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 камере на хорах.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201" y="0"/>
            <a:ext cx="82995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1340768"/>
            <a:ext cx="8964488" cy="50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/>
          <p:nvPr/>
        </p:nvSpPr>
        <p:spPr>
          <a:xfrm>
            <a:off x="539552" y="378242"/>
            <a:ext cx="337002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одну же на Москвѣ…</a:t>
            </a:r>
            <a:endParaRPr/>
          </a:p>
        </p:txBody>
      </p:sp>
      <p:pic>
        <p:nvPicPr>
          <p:cNvPr descr="D:\Мои документы\Рабочий стол_User\Феофан Грек\Facial_Chronicle_-_b.11,_p.172.gif" id="264" name="Google Shape;26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048" y="0"/>
            <a:ext cx="37070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/>
          <p:nvPr/>
        </p:nvSpPr>
        <p:spPr>
          <a:xfrm>
            <a:off x="212037" y="1556792"/>
            <a:ext cx="45720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1390 год.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Феофан Грек и Семён Чёрный расписывают церковь Рождества с приделом Лазаря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Московском Кремле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(миниатюра Лицевого летописного свода,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Середина XVI века)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https://imgprx.livejournal.net/501f3e9b3b2d6b9bda0412655fba71686e23a813/3hWCeTfiLEmnvegeDzAhj-D2YrFa6sdNQDwOEIYj0TrG2pu7J9r2gUSp-whbq0qwa4BQNVaq6bvn2rKi4da_E8riRGQQ8DbvB9gHSfVo8BZAE3V8fcvIUl40LR_rOVwDjPhcL-z5Y34dZpu7WDYan0do2Lq6SwUMVJG2rGMxeTs" id="270" name="Google Shape;270;p3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75" y="1772816"/>
            <a:ext cx="8836061" cy="493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/>
          <p:nvPr/>
        </p:nvSpPr>
        <p:spPr>
          <a:xfrm>
            <a:off x="155575" y="1364806"/>
            <a:ext cx="89621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Братья Лоренцетти. Аллегория доброго правления. 1337-1339. Сиена, палаццо Пубблико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1"/>
          <p:cNvSpPr/>
          <p:nvPr/>
        </p:nvSpPr>
        <p:spPr>
          <a:xfrm>
            <a:off x="460375" y="160338"/>
            <a:ext cx="4572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…у князя Владимира Андрѣевича в каменѣ стенѣ саму Москву такоже написавый…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2"/>
          <p:cNvSpPr/>
          <p:nvPr/>
        </p:nvSpPr>
        <p:spPr>
          <a:xfrm>
            <a:off x="0" y="1628800"/>
            <a:ext cx="891073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…и в каменной церкви во святомъ Благовѣщении «Корень Иессеевъ» и «Апоколипьсий» также исписавый…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/>
          <p:nvPr/>
        </p:nvSpPr>
        <p:spPr>
          <a:xfrm>
            <a:off x="323528" y="188640"/>
            <a:ext cx="89078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Благовещенский собор перестраивался и расписывался заново, но сюжеты сохранились</a:t>
            </a:r>
            <a:endParaRPr/>
          </a:p>
        </p:txBody>
      </p:sp>
      <p:pic>
        <p:nvPicPr>
          <p:cNvPr descr="http://mtdata.ru/u12/photoE327/20613128673-0/original.jpg" id="284" name="Google Shape;28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3968" y="836712"/>
            <a:ext cx="428625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 txBox="1"/>
          <p:nvPr/>
        </p:nvSpPr>
        <p:spPr>
          <a:xfrm>
            <a:off x="323528" y="1196752"/>
            <a:ext cx="337380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Корень Иессеев.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Фреска в своде галереи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Благовещенского собора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Московского Кремля. 1547-1551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allday1.com/imagedb/6e/d/7d6afcd2d9d5ba9f8163a1acdacd1.jpg" id="290" name="Google Shape;29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960" y="-67983"/>
            <a:ext cx="47625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 txBox="1"/>
          <p:nvPr/>
        </p:nvSpPr>
        <p:spPr>
          <a:xfrm>
            <a:off x="323528" y="620688"/>
            <a:ext cx="353705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Апокалипсис. Ангел дает Иоанну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Богослову съесть Книгу.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Роспись Благовещенского собора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Московского Кремля. 1547-1551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Апокалипсис-финал\13-16 главы\номер-58благовещенсквсадник.tif" id="296" name="Google Shape;2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646" y="763103"/>
            <a:ext cx="8352928" cy="609489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/>
          <p:nvPr/>
        </p:nvSpPr>
        <p:spPr>
          <a:xfrm>
            <a:off x="263646" y="34222"/>
            <a:ext cx="877285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Всадники Апокалипсиса. Роспись западной стены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Благовещенского собора Московского Кремля. 1547-1551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Апокалипсис-финал\13-16 главы\номер-59-благовещенски4 всадник смерть.tif" id="302" name="Google Shape;30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5936" y="188640"/>
            <a:ext cx="4680519" cy="6546902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6"/>
          <p:cNvSpPr txBox="1"/>
          <p:nvPr/>
        </p:nvSpPr>
        <p:spPr>
          <a:xfrm>
            <a:off x="395536" y="764704"/>
            <a:ext cx="2697277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Смерть на бледном коне.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Роспись западной стены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Благовещенского собора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Московского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Кремля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1547-1551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7"/>
          <p:cNvSpPr/>
          <p:nvPr/>
        </p:nvSpPr>
        <p:spPr>
          <a:xfrm>
            <a:off x="395536" y="260648"/>
            <a:ext cx="817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Апокалипсис. Начало XVI века (?). Икона Успенского собора Московского Кремля</a:t>
            </a:r>
            <a:endParaRPr/>
          </a:p>
        </p:txBody>
      </p:sp>
      <p:pic>
        <p:nvPicPr>
          <p:cNvPr descr="Апокалипсис" id="309" name="Google Shape;30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912" y="629980"/>
            <a:ext cx="4962128" cy="6115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images.icon-art.info/main/00400-00499/00490-B_hires.jpg" id="314" name="Google Shape;31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3687" y="116632"/>
            <a:ext cx="5119319" cy="6552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еталь среднего регистра иконы" id="319" name="Google Shape;31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1800" y="114300"/>
            <a:ext cx="4608512" cy="6670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/>
          <p:nvPr/>
        </p:nvSpPr>
        <p:spPr>
          <a:xfrm>
            <a:off x="251520" y="188640"/>
            <a:ext cx="8712968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Феофа́н Грек (около 1340 — около 1410) — великий византийский и русский иконописец, миниатюрист и мастер монументальных фресковых росписей.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Им расписаны: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Церковь Спаса Преображения на Ильине улице (Новгород (1378); первая известная сохранившаяся работа)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Церковь Рождества Богородицы на Сенях (1395) вместе с Симеоном Чёрным)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Архангельский собор Московского Кремля (1399)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Благовещенский собор Кремля вместе с Андреем Рублёвым и Прохором из Городца (1405)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Ему приписываются: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Икона Божией Матери Донская, с Успением на обороте (1380?)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Иконы деисусного чина Благовещенского собора Кремля.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Деталь среднего регистра иконы" id="324" name="Google Shape;3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736" y="114300"/>
            <a:ext cx="4556554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Апокалиптические всадники" id="329" name="Google Shape;32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476671"/>
            <a:ext cx="8736905" cy="6325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Богоматерь Донская" id="334" name="Google Shape;33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912" y="33204"/>
            <a:ext cx="5250160" cy="666770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2"/>
          <p:cNvSpPr/>
          <p:nvPr/>
        </p:nvSpPr>
        <p:spPr>
          <a:xfrm>
            <a:off x="179512" y="404664"/>
            <a:ext cx="3600400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Богоматерь Донская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Двусторонняя икона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1390-е годы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86 × 67 см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Государственная Третьяковская галерея, Москва, Россия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Инв. 14244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Оборот иконы — Успение Богоматери.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Написана для Успенского собора в Коломне, откуда в XVII веке перенесена в Благовещенский собор Московского Кремля.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g1105328200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613" y="0"/>
            <a:ext cx="4718776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"/>
          <p:cNvSpPr txBox="1"/>
          <p:nvPr/>
        </p:nvSpPr>
        <p:spPr>
          <a:xfrm>
            <a:off x="395537" y="404664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Успение. На обороте иконы «Богоматерь Донская»</a:t>
            </a:r>
            <a:endParaRPr/>
          </a:p>
        </p:txBody>
      </p:sp>
      <p:pic>
        <p:nvPicPr>
          <p:cNvPr descr="Успение" id="347" name="Google Shape;34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6501" y="70445"/>
            <a:ext cx="5323571" cy="678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4"/>
          <p:cNvSpPr txBox="1"/>
          <p:nvPr/>
        </p:nvSpPr>
        <p:spPr>
          <a:xfrm>
            <a:off x="179512" y="26729"/>
            <a:ext cx="878497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Деисус.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Начало XV века.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Из Успенского собора Коломны (?)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Благовещенский собор Московского Кремля.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Поставлен здесь в 1547 году после пожара</a:t>
            </a:r>
            <a:endParaRPr/>
          </a:p>
        </p:txBody>
      </p:sp>
      <p:pic>
        <p:nvPicPr>
          <p:cNvPr descr="D:\Мои документы\Рабочий стол_User\Феофан Грек\деисусъ.jpg" id="353" name="Google Shape;35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528" y="1475840"/>
            <a:ext cx="8181975" cy="53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Лик Богоматери" id="358" name="Google Shape;35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672" y="251881"/>
            <a:ext cx="4968552" cy="6508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sschool8.narod.ru/Rukopis/08_1f.jpg" id="363" name="Google Shape;36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304" y="3658774"/>
            <a:ext cx="4006861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6"/>
          <p:cNvSpPr/>
          <p:nvPr/>
        </p:nvSpPr>
        <p:spPr>
          <a:xfrm>
            <a:off x="205099" y="851137"/>
            <a:ext cx="436946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Инициалы.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Евангелие Фёдора Кошки. 1392.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(РГБ. Ф. 304. III. № 4/М. 8654)</a:t>
            </a:r>
            <a:endParaRPr/>
          </a:p>
        </p:txBody>
      </p:sp>
      <p:pic>
        <p:nvPicPr>
          <p:cNvPr descr="http://www.pravenc.ru/data/607/485/1234/i400.jpg" id="365" name="Google Shape;365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9947" y="24206"/>
            <a:ext cx="4477866" cy="673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joymylife.org.ua/bible/img/bx_c6cc9a9a.jpg" id="370" name="Google Shape;37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1960" y="216790"/>
            <a:ext cx="4656329" cy="6408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8"/>
          <p:cNvSpPr/>
          <p:nvPr/>
        </p:nvSpPr>
        <p:spPr>
          <a:xfrm>
            <a:off x="2051720" y="2708920"/>
            <a:ext cx="471513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 сих до здѣ. Аминь.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179512" y="18864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Юже нѣкогда видѣл еси церковь Софийскую цареградскую…</a:t>
            </a:r>
            <a:endParaRPr/>
          </a:p>
        </p:txBody>
      </p:sp>
      <p:pic>
        <p:nvPicPr>
          <p:cNvPr descr="D:\Мои документы\Рабочий стол_User\Феофан Грек\миниатюра.jpg"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4048" y="0"/>
            <a:ext cx="3944019" cy="675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395536" y="2780928"/>
            <a:ext cx="421294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Выходная миниатюра из рукописи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Кирилло-Белозерского монастыря. XV в.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Российская национальная библиотека,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отдел рукописей.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(Кир-Бел., 19/1046. л. 2 об.)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92696"/>
            <a:ext cx="8748464" cy="504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476672"/>
            <a:ext cx="9107099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285858"/>
            <a:ext cx="8401001" cy="548267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8"/>
          <p:cNvSpPr txBox="1"/>
          <p:nvPr/>
        </p:nvSpPr>
        <p:spPr>
          <a:xfrm>
            <a:off x="0" y="89463"/>
            <a:ext cx="886854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Школа или худ. центр: Новгород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1119–1128 гг.  Государственный исторический музей, Москва, Россия. Юрьевское Евангелие [Син. 1003], лл. 1 об. – 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2420888"/>
            <a:ext cx="8029575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0" y="548680"/>
            <a:ext cx="2114550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2017-11-12T15:51:12Z</dcterms:created>
  <dc:creator>User</dc:creator>
</cp:coreProperties>
</file>